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6"/>
  </p:notesMasterIdLst>
  <p:sldIdLst>
    <p:sldId id="259" r:id="rId2"/>
    <p:sldId id="256" r:id="rId3"/>
    <p:sldId id="257" r:id="rId4"/>
    <p:sldId id="258" r:id="rId5"/>
  </p:sldIdLst>
  <p:sldSz cx="18288000" cy="10287000"/>
  <p:notesSz cx="6858000" cy="9144000"/>
  <p:embeddedFontLst>
    <p:embeddedFont>
      <p:font typeface="Calibri (MS)" panose="020B0604020202020204" charset="0"/>
      <p:regular r:id="rId7"/>
    </p:embeddedFont>
    <p:embeddedFont>
      <p:font typeface="Calibri (MS) Bold" panose="020B0604020202020204" charset="0"/>
      <p:regular r:id="rId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45" d="100"/>
          <a:sy n="45" d="100"/>
        </p:scale>
        <p:origin x="960"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2.fntdata"/><Relationship Id="rId3" Type="http://schemas.openxmlformats.org/officeDocument/2006/relationships/slide" Target="slides/slide2.xml"/><Relationship Id="rId7" Type="http://schemas.openxmlformats.org/officeDocument/2006/relationships/font" Target="fonts/font1.fntdata"/><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02.09.2026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71B2431-D351-4C6E-A3CF-9DFAC0E3E050}" type="slidenum">
              <a:rPr lang="cs-CZ" smtClean="0"/>
              <a:t>1</a:t>
            </a:fld>
            <a:endParaRPr lang="cs-CZ"/>
          </a:p>
        </p:txBody>
      </p:sp>
    </p:spTree>
    <p:extLst>
      <p:ext uri="{BB962C8B-B14F-4D97-AF65-F5344CB8AC3E}">
        <p14:creationId xmlns:p14="http://schemas.microsoft.com/office/powerpoint/2010/main" val="40450763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r>
              <a:rPr lang="en-GB" dirty="0"/>
              <a:t>Video link: https://youtu.be/L_DqdtjqHZA?si=vx6WCYFw6R-DMi5b</a:t>
            </a:r>
          </a:p>
          <a:p>
            <a:endParaRPr lang="en-GB" dirty="0"/>
          </a:p>
          <a:p>
            <a:r>
              <a:rPr lang="en-GB" dirty="0"/>
              <a:t>Please contact healthy.schools@mft.nhs.uk if you are unable to access the video. </a:t>
            </a:r>
          </a:p>
        </p:txBody>
      </p:sp>
      <p:sp>
        <p:nvSpPr>
          <p:cNvPr id="4" name="Slide Number Placeholder 3"/>
          <p:cNvSpPr>
            <a:spLocks noGrp="1"/>
          </p:cNvSpPr>
          <p:nvPr>
            <p:ph type="sldNum" sz="quarter" idx="5"/>
          </p:nvPr>
        </p:nvSpPr>
        <p:spPr/>
        <p:txBody>
          <a:bodyPr/>
          <a:lstStyle/>
          <a:p>
            <a:fld id="{871B2431-D351-4C6E-A3CF-9DFAC0E3E050}" type="slidenum">
              <a:rPr lang="cs-CZ" smtClean="0"/>
              <a:t>3</a:t>
            </a:fld>
            <a:endParaRPr lang="cs-CZ"/>
          </a:p>
        </p:txBody>
      </p:sp>
    </p:spTree>
    <p:extLst>
      <p:ext uri="{BB962C8B-B14F-4D97-AF65-F5344CB8AC3E}">
        <p14:creationId xmlns:p14="http://schemas.microsoft.com/office/powerpoint/2010/main" val="26869817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9/2/2026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hyperlink" Target="https://padlet.com/mfthealthyweightteam/parents-and-carers-healthy-lifestyles-padlet-elnazc7cutl4wu1q"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hyperlink" Target="https://secure.refer-all.net/referrals/manchester/refer" TargetMode="External"/><Relationship Id="rId5" Type="http://schemas.openxmlformats.org/officeDocument/2006/relationships/hyperlink" Target="mailto:mft.healthyweightteam@nhs.net" TargetMode="External"/><Relationship Id="rId4" Type="http://schemas.openxmlformats.org/officeDocument/2006/relationships/hyperlink" Target="https://eur01.safelinks.protection.outlook.com/?url=https%3A%2F%2Fpadlet.com%2Fhealthyschools%2Fschool-health-offer-2025-26-lk6xqt2ae0858ejp%2Fwish%2FAL83WzE1BpyMZ0Pg&amp;data=05%7C02%7CCassandra.Cox%40mft.nhs.uk%7C8ae7c5cc07da40c58f9f08de738d5151%7Cddc77078e8034eeb80cadd03ba7459c4%7C0%7C0%7C639075248279024191%7CUnknown%7CTWFpbGZsb3d8eyJFbXB0eU1hcGkiOnRydWUsIlYiOiIwLjAuMDAwMCIsIlAiOiJXaW4zMiIsIkFOIjoiTWFpbCIsIldUIjoyfQ%3D%3D%7C0%7C%7C%7C&amp;sdata=LfUc3vP8RkR8wUpcRvbmwPbzbUL1TdX03M9WY3T%2FJgY%3D&amp;reserved=0"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4.jp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video" Target="https://www.youtube.com/embed/L_DqdtjqHZA?feature=oembed" TargetMode="External"/><Relationship Id="rId5" Type="http://schemas.openxmlformats.org/officeDocument/2006/relationships/image" Target="../media/image5.jpeg"/><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6.png"/><Relationship Id="rId7" Type="http://schemas.openxmlformats.org/officeDocument/2006/relationships/image" Target="../media/image10.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9.svg"/><Relationship Id="rId5" Type="http://schemas.openxmlformats.org/officeDocument/2006/relationships/image" Target="../media/image8.jpeg"/><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6B887B55-DDEE-EDF0-DA8F-63485709D6EF}"/>
            </a:ext>
          </a:extLst>
        </p:cNvPr>
        <p:cNvGrpSpPr/>
        <p:nvPr/>
      </p:nvGrpSpPr>
      <p:grpSpPr>
        <a:xfrm>
          <a:off x="0" y="0"/>
          <a:ext cx="0" cy="0"/>
          <a:chOff x="0" y="0"/>
          <a:chExt cx="0" cy="0"/>
        </a:xfrm>
      </p:grpSpPr>
      <p:grpSp>
        <p:nvGrpSpPr>
          <p:cNvPr id="40" name="Group 14">
            <a:extLst>
              <a:ext uri="{FF2B5EF4-FFF2-40B4-BE49-F238E27FC236}">
                <a16:creationId xmlns:a16="http://schemas.microsoft.com/office/drawing/2014/main" id="{AEFC1483-C892-8435-DF09-55C029508154}"/>
              </a:ext>
            </a:extLst>
          </p:cNvPr>
          <p:cNvGrpSpPr/>
          <p:nvPr/>
        </p:nvGrpSpPr>
        <p:grpSpPr>
          <a:xfrm>
            <a:off x="236998" y="6843474"/>
            <a:ext cx="14592552" cy="3335347"/>
            <a:chOff x="0" y="0"/>
            <a:chExt cx="4483488" cy="608117"/>
          </a:xfrm>
        </p:grpSpPr>
        <p:sp>
          <p:nvSpPr>
            <p:cNvPr id="41" name="Freeform 15">
              <a:extLst>
                <a:ext uri="{FF2B5EF4-FFF2-40B4-BE49-F238E27FC236}">
                  <a16:creationId xmlns:a16="http://schemas.microsoft.com/office/drawing/2014/main" id="{C90C7B1A-C713-F704-5807-6A92C16C49BD}"/>
                </a:ext>
              </a:extLst>
            </p:cNvPr>
            <p:cNvSpPr/>
            <p:nvPr/>
          </p:nvSpPr>
          <p:spPr>
            <a:xfrm>
              <a:off x="0" y="18200"/>
              <a:ext cx="4483488" cy="589917"/>
            </a:xfrm>
            <a:custGeom>
              <a:avLst/>
              <a:gdLst/>
              <a:ahLst/>
              <a:cxnLst/>
              <a:rect l="l" t="t" r="r" b="b"/>
              <a:pathLst>
                <a:path w="4483488" h="608117">
                  <a:moveTo>
                    <a:pt x="23194" y="0"/>
                  </a:moveTo>
                  <a:lnTo>
                    <a:pt x="4460294" y="0"/>
                  </a:lnTo>
                  <a:cubicBezTo>
                    <a:pt x="4466445" y="0"/>
                    <a:pt x="4472345" y="2444"/>
                    <a:pt x="4476695" y="6793"/>
                  </a:cubicBezTo>
                  <a:cubicBezTo>
                    <a:pt x="4481044" y="11143"/>
                    <a:pt x="4483488" y="17043"/>
                    <a:pt x="4483488" y="23194"/>
                  </a:cubicBezTo>
                  <a:lnTo>
                    <a:pt x="4483488" y="584923"/>
                  </a:lnTo>
                  <a:cubicBezTo>
                    <a:pt x="4483488" y="591074"/>
                    <a:pt x="4481044" y="596974"/>
                    <a:pt x="4476695" y="601323"/>
                  </a:cubicBezTo>
                  <a:cubicBezTo>
                    <a:pt x="4472345" y="605673"/>
                    <a:pt x="4466445" y="608117"/>
                    <a:pt x="4460294" y="608117"/>
                  </a:cubicBezTo>
                  <a:lnTo>
                    <a:pt x="23194" y="608117"/>
                  </a:lnTo>
                  <a:cubicBezTo>
                    <a:pt x="17043" y="608117"/>
                    <a:pt x="11143" y="605673"/>
                    <a:pt x="6793" y="601323"/>
                  </a:cubicBezTo>
                  <a:cubicBezTo>
                    <a:pt x="2444" y="596974"/>
                    <a:pt x="0" y="591074"/>
                    <a:pt x="0" y="584923"/>
                  </a:cubicBezTo>
                  <a:lnTo>
                    <a:pt x="0" y="23194"/>
                  </a:lnTo>
                  <a:cubicBezTo>
                    <a:pt x="0" y="17043"/>
                    <a:pt x="2444" y="11143"/>
                    <a:pt x="6793" y="6793"/>
                  </a:cubicBezTo>
                  <a:cubicBezTo>
                    <a:pt x="11143" y="2444"/>
                    <a:pt x="17043" y="0"/>
                    <a:pt x="23194" y="0"/>
                  </a:cubicBezTo>
                  <a:close/>
                </a:path>
              </a:pathLst>
            </a:custGeom>
            <a:solidFill>
              <a:srgbClr val="D4F0FD"/>
            </a:solidFill>
          </p:spPr>
          <p:txBody>
            <a:bodyPr/>
            <a:lstStyle/>
            <a:p>
              <a:endParaRPr lang="en-GB"/>
            </a:p>
          </p:txBody>
        </p:sp>
        <p:sp>
          <p:nvSpPr>
            <p:cNvPr id="42" name="TextBox 16">
              <a:extLst>
                <a:ext uri="{FF2B5EF4-FFF2-40B4-BE49-F238E27FC236}">
                  <a16:creationId xmlns:a16="http://schemas.microsoft.com/office/drawing/2014/main" id="{58277350-5461-273D-BE3D-EF67A1F00200}"/>
                </a:ext>
              </a:extLst>
            </p:cNvPr>
            <p:cNvSpPr txBox="1"/>
            <p:nvPr/>
          </p:nvSpPr>
          <p:spPr>
            <a:xfrm>
              <a:off x="0" y="0"/>
              <a:ext cx="4483488" cy="608117"/>
            </a:xfrm>
            <a:prstGeom prst="rect">
              <a:avLst/>
            </a:prstGeom>
          </p:spPr>
          <p:txBody>
            <a:bodyPr lIns="50800" tIns="50800" rIns="50800" bIns="50800" rtlCol="0" anchor="ctr"/>
            <a:lstStyle/>
            <a:p>
              <a:pPr algn="ctr">
                <a:lnSpc>
                  <a:spcPts val="1774"/>
                </a:lnSpc>
              </a:pPr>
              <a:endParaRPr dirty="0"/>
            </a:p>
          </p:txBody>
        </p:sp>
      </p:grpSp>
      <p:sp>
        <p:nvSpPr>
          <p:cNvPr id="36" name="Freeform 15">
            <a:extLst>
              <a:ext uri="{FF2B5EF4-FFF2-40B4-BE49-F238E27FC236}">
                <a16:creationId xmlns:a16="http://schemas.microsoft.com/office/drawing/2014/main" id="{66DBEF03-8FC2-D9FA-67F6-2AB773F44AB5}"/>
              </a:ext>
            </a:extLst>
          </p:cNvPr>
          <p:cNvSpPr/>
          <p:nvPr/>
        </p:nvSpPr>
        <p:spPr>
          <a:xfrm>
            <a:off x="12064158" y="3450805"/>
            <a:ext cx="5706455" cy="3353930"/>
          </a:xfrm>
          <a:custGeom>
            <a:avLst/>
            <a:gdLst/>
            <a:ahLst/>
            <a:cxnLst/>
            <a:rect l="l" t="t" r="r" b="b"/>
            <a:pathLst>
              <a:path w="4483488" h="608117">
                <a:moveTo>
                  <a:pt x="23194" y="0"/>
                </a:moveTo>
                <a:lnTo>
                  <a:pt x="4460294" y="0"/>
                </a:lnTo>
                <a:cubicBezTo>
                  <a:pt x="4466445" y="0"/>
                  <a:pt x="4472345" y="2444"/>
                  <a:pt x="4476695" y="6793"/>
                </a:cubicBezTo>
                <a:cubicBezTo>
                  <a:pt x="4481044" y="11143"/>
                  <a:pt x="4483488" y="17043"/>
                  <a:pt x="4483488" y="23194"/>
                </a:cubicBezTo>
                <a:lnTo>
                  <a:pt x="4483488" y="584923"/>
                </a:lnTo>
                <a:cubicBezTo>
                  <a:pt x="4483488" y="591074"/>
                  <a:pt x="4481044" y="596974"/>
                  <a:pt x="4476695" y="601323"/>
                </a:cubicBezTo>
                <a:cubicBezTo>
                  <a:pt x="4472345" y="605673"/>
                  <a:pt x="4466445" y="608117"/>
                  <a:pt x="4460294" y="608117"/>
                </a:cubicBezTo>
                <a:lnTo>
                  <a:pt x="23194" y="608117"/>
                </a:lnTo>
                <a:cubicBezTo>
                  <a:pt x="17043" y="608117"/>
                  <a:pt x="11143" y="605673"/>
                  <a:pt x="6793" y="601323"/>
                </a:cubicBezTo>
                <a:cubicBezTo>
                  <a:pt x="2444" y="596974"/>
                  <a:pt x="0" y="591074"/>
                  <a:pt x="0" y="584923"/>
                </a:cubicBezTo>
                <a:lnTo>
                  <a:pt x="0" y="23194"/>
                </a:lnTo>
                <a:cubicBezTo>
                  <a:pt x="0" y="17043"/>
                  <a:pt x="2444" y="11143"/>
                  <a:pt x="6793" y="6793"/>
                </a:cubicBezTo>
                <a:cubicBezTo>
                  <a:pt x="11143" y="2444"/>
                  <a:pt x="17043" y="0"/>
                  <a:pt x="23194" y="0"/>
                </a:cubicBezTo>
                <a:close/>
              </a:path>
            </a:pathLst>
          </a:custGeom>
          <a:solidFill>
            <a:srgbClr val="D4F0FD"/>
          </a:solidFill>
        </p:spPr>
        <p:txBody>
          <a:bodyPr/>
          <a:lstStyle/>
          <a:p>
            <a:endParaRPr lang="en-GB"/>
          </a:p>
        </p:txBody>
      </p:sp>
      <p:grpSp>
        <p:nvGrpSpPr>
          <p:cNvPr id="2" name="Group 2">
            <a:extLst>
              <a:ext uri="{FF2B5EF4-FFF2-40B4-BE49-F238E27FC236}">
                <a16:creationId xmlns:a16="http://schemas.microsoft.com/office/drawing/2014/main" id="{591B6B89-96EC-E0F2-8BA4-BCFF80DB11FA}"/>
              </a:ext>
            </a:extLst>
          </p:cNvPr>
          <p:cNvGrpSpPr/>
          <p:nvPr/>
        </p:nvGrpSpPr>
        <p:grpSpPr>
          <a:xfrm>
            <a:off x="853632" y="280548"/>
            <a:ext cx="16592756" cy="1126221"/>
            <a:chOff x="-599184" y="-356186"/>
            <a:chExt cx="22123675" cy="1501628"/>
          </a:xfrm>
        </p:grpSpPr>
        <p:sp>
          <p:nvSpPr>
            <p:cNvPr id="3" name="Freeform 3">
              <a:extLst>
                <a:ext uri="{FF2B5EF4-FFF2-40B4-BE49-F238E27FC236}">
                  <a16:creationId xmlns:a16="http://schemas.microsoft.com/office/drawing/2014/main" id="{044DC4DE-06E4-8D62-693C-01B510C5B0BD}"/>
                </a:ext>
              </a:extLst>
            </p:cNvPr>
            <p:cNvSpPr/>
            <p:nvPr/>
          </p:nvSpPr>
          <p:spPr>
            <a:xfrm>
              <a:off x="0" y="0"/>
              <a:ext cx="14946925" cy="1145442"/>
            </a:xfrm>
            <a:custGeom>
              <a:avLst/>
              <a:gdLst/>
              <a:ahLst/>
              <a:cxnLst/>
              <a:rect l="l" t="t" r="r" b="b"/>
              <a:pathLst>
                <a:path w="14946925" h="1145442">
                  <a:moveTo>
                    <a:pt x="0" y="0"/>
                  </a:moveTo>
                  <a:lnTo>
                    <a:pt x="14946925" y="0"/>
                  </a:lnTo>
                  <a:lnTo>
                    <a:pt x="14946925" y="1145442"/>
                  </a:lnTo>
                  <a:lnTo>
                    <a:pt x="0" y="1145442"/>
                  </a:lnTo>
                  <a:close/>
                </a:path>
              </a:pathLst>
            </a:custGeom>
          </p:spPr>
          <p:txBody>
            <a:bodyPr/>
            <a:lstStyle/>
            <a:p>
              <a:endParaRPr lang="en-GB"/>
            </a:p>
          </p:txBody>
        </p:sp>
        <p:sp>
          <p:nvSpPr>
            <p:cNvPr id="4" name="TextBox 4">
              <a:extLst>
                <a:ext uri="{FF2B5EF4-FFF2-40B4-BE49-F238E27FC236}">
                  <a16:creationId xmlns:a16="http://schemas.microsoft.com/office/drawing/2014/main" id="{147BD79F-FC35-1E3E-13C8-7371145FC42F}"/>
                </a:ext>
              </a:extLst>
            </p:cNvPr>
            <p:cNvSpPr txBox="1"/>
            <p:nvPr/>
          </p:nvSpPr>
          <p:spPr>
            <a:xfrm>
              <a:off x="-599184" y="-356186"/>
              <a:ext cx="22123675" cy="1193067"/>
            </a:xfrm>
            <a:prstGeom prst="rect">
              <a:avLst/>
            </a:prstGeom>
          </p:spPr>
          <p:txBody>
            <a:bodyPr lIns="0" tIns="0" rIns="0" bIns="0" rtlCol="0" anchor="b"/>
            <a:lstStyle/>
            <a:p>
              <a:r>
                <a:rPr lang="en-GB" sz="4000" dirty="0">
                  <a:solidFill>
                    <a:srgbClr val="0070C0"/>
                  </a:solidFill>
                </a:rPr>
                <a:t>Staff Briefing: </a:t>
              </a:r>
              <a:r>
                <a:rPr lang="en-US" sz="4000" dirty="0">
                  <a:solidFill>
                    <a:srgbClr val="0070C0"/>
                  </a:solidFill>
                </a:rPr>
                <a:t>National Child Measurement </a:t>
              </a:r>
              <a:r>
                <a:rPr lang="en-US" sz="4000" dirty="0" err="1">
                  <a:solidFill>
                    <a:srgbClr val="0070C0"/>
                  </a:solidFill>
                </a:rPr>
                <a:t>Programme</a:t>
              </a:r>
              <a:r>
                <a:rPr lang="en-US" sz="4000" dirty="0">
                  <a:solidFill>
                    <a:srgbClr val="0070C0"/>
                  </a:solidFill>
                </a:rPr>
                <a:t> Video for Pupils</a:t>
              </a:r>
            </a:p>
          </p:txBody>
        </p:sp>
      </p:grpSp>
      <p:grpSp>
        <p:nvGrpSpPr>
          <p:cNvPr id="5" name="Group 5">
            <a:extLst>
              <a:ext uri="{FF2B5EF4-FFF2-40B4-BE49-F238E27FC236}">
                <a16:creationId xmlns:a16="http://schemas.microsoft.com/office/drawing/2014/main" id="{F5FAC1B2-7703-9585-2176-5639A7F15D1C}"/>
              </a:ext>
            </a:extLst>
          </p:cNvPr>
          <p:cNvGrpSpPr/>
          <p:nvPr/>
        </p:nvGrpSpPr>
        <p:grpSpPr>
          <a:xfrm>
            <a:off x="507242" y="501057"/>
            <a:ext cx="83903" cy="859082"/>
            <a:chOff x="0" y="0"/>
            <a:chExt cx="111870" cy="1145442"/>
          </a:xfrm>
        </p:grpSpPr>
        <p:sp>
          <p:nvSpPr>
            <p:cNvPr id="6" name="Freeform 6">
              <a:extLst>
                <a:ext uri="{FF2B5EF4-FFF2-40B4-BE49-F238E27FC236}">
                  <a16:creationId xmlns:a16="http://schemas.microsoft.com/office/drawing/2014/main" id="{712C466E-5860-9B08-088E-13DA2C01F1ED}"/>
                </a:ext>
              </a:extLst>
            </p:cNvPr>
            <p:cNvSpPr/>
            <p:nvPr/>
          </p:nvSpPr>
          <p:spPr>
            <a:xfrm>
              <a:off x="0" y="0"/>
              <a:ext cx="111887" cy="1145413"/>
            </a:xfrm>
            <a:custGeom>
              <a:avLst/>
              <a:gdLst/>
              <a:ahLst/>
              <a:cxnLst/>
              <a:rect l="l" t="t" r="r" b="b"/>
              <a:pathLst>
                <a:path w="111887" h="1145413">
                  <a:moveTo>
                    <a:pt x="0" y="0"/>
                  </a:moveTo>
                  <a:lnTo>
                    <a:pt x="111887" y="0"/>
                  </a:lnTo>
                  <a:lnTo>
                    <a:pt x="111887" y="1145413"/>
                  </a:lnTo>
                  <a:lnTo>
                    <a:pt x="0" y="1145413"/>
                  </a:lnTo>
                  <a:close/>
                </a:path>
              </a:pathLst>
            </a:custGeom>
            <a:solidFill>
              <a:srgbClr val="4472C4"/>
            </a:solidFill>
          </p:spPr>
          <p:txBody>
            <a:bodyPr/>
            <a:lstStyle/>
            <a:p>
              <a:endParaRPr lang="en-GB"/>
            </a:p>
          </p:txBody>
        </p:sp>
      </p:grpSp>
      <p:grpSp>
        <p:nvGrpSpPr>
          <p:cNvPr id="12" name="Group 12">
            <a:extLst>
              <a:ext uri="{FF2B5EF4-FFF2-40B4-BE49-F238E27FC236}">
                <a16:creationId xmlns:a16="http://schemas.microsoft.com/office/drawing/2014/main" id="{5725E9B9-5115-2597-ECD7-2759E17A96E7}"/>
              </a:ext>
            </a:extLst>
          </p:cNvPr>
          <p:cNvGrpSpPr/>
          <p:nvPr/>
        </p:nvGrpSpPr>
        <p:grpSpPr>
          <a:xfrm>
            <a:off x="15801109" y="117889"/>
            <a:ext cx="2357141" cy="498464"/>
            <a:chOff x="0" y="0"/>
            <a:chExt cx="3574954" cy="755994"/>
          </a:xfrm>
        </p:grpSpPr>
        <p:sp>
          <p:nvSpPr>
            <p:cNvPr id="13" name="Freeform 13" descr="A picture containing graphics, font, screenshot, graphic design  Description automatically generated">
              <a:extLst>
                <a:ext uri="{FF2B5EF4-FFF2-40B4-BE49-F238E27FC236}">
                  <a16:creationId xmlns:a16="http://schemas.microsoft.com/office/drawing/2014/main" id="{67A90A6D-050D-7B63-2CF0-B66AEB40D381}"/>
                </a:ext>
              </a:extLst>
            </p:cNvPr>
            <p:cNvSpPr/>
            <p:nvPr/>
          </p:nvSpPr>
          <p:spPr>
            <a:xfrm>
              <a:off x="0" y="0"/>
              <a:ext cx="3574923" cy="756031"/>
            </a:xfrm>
            <a:custGeom>
              <a:avLst/>
              <a:gdLst/>
              <a:ahLst/>
              <a:cxnLst/>
              <a:rect l="l" t="t" r="r" b="b"/>
              <a:pathLst>
                <a:path w="3574923" h="756031">
                  <a:moveTo>
                    <a:pt x="0" y="0"/>
                  </a:moveTo>
                  <a:lnTo>
                    <a:pt x="3574923" y="0"/>
                  </a:lnTo>
                  <a:lnTo>
                    <a:pt x="3574923" y="756031"/>
                  </a:lnTo>
                  <a:lnTo>
                    <a:pt x="0" y="756031"/>
                  </a:lnTo>
                  <a:lnTo>
                    <a:pt x="0" y="0"/>
                  </a:lnTo>
                  <a:close/>
                </a:path>
              </a:pathLst>
            </a:custGeom>
            <a:blipFill>
              <a:blip r:embed="rId3"/>
              <a:stretch>
                <a:fillRect t="-31" b="-26"/>
              </a:stretch>
            </a:blipFill>
          </p:spPr>
          <p:txBody>
            <a:bodyPr/>
            <a:lstStyle/>
            <a:p>
              <a:endParaRPr lang="en-GB"/>
            </a:p>
          </p:txBody>
        </p:sp>
      </p:grpSp>
      <p:grpSp>
        <p:nvGrpSpPr>
          <p:cNvPr id="14" name="Group 14">
            <a:extLst>
              <a:ext uri="{FF2B5EF4-FFF2-40B4-BE49-F238E27FC236}">
                <a16:creationId xmlns:a16="http://schemas.microsoft.com/office/drawing/2014/main" id="{2595F980-30B8-EDB3-0DCA-332F8032D852}"/>
              </a:ext>
            </a:extLst>
          </p:cNvPr>
          <p:cNvGrpSpPr/>
          <p:nvPr/>
        </p:nvGrpSpPr>
        <p:grpSpPr>
          <a:xfrm>
            <a:off x="264294" y="1748455"/>
            <a:ext cx="17613256" cy="1490413"/>
            <a:chOff x="0" y="0"/>
            <a:chExt cx="4483488" cy="608117"/>
          </a:xfrm>
        </p:grpSpPr>
        <p:sp>
          <p:nvSpPr>
            <p:cNvPr id="15" name="Freeform 15">
              <a:extLst>
                <a:ext uri="{FF2B5EF4-FFF2-40B4-BE49-F238E27FC236}">
                  <a16:creationId xmlns:a16="http://schemas.microsoft.com/office/drawing/2014/main" id="{2718C388-7B16-4EC4-FCF0-8749051DB977}"/>
                </a:ext>
              </a:extLst>
            </p:cNvPr>
            <p:cNvSpPr/>
            <p:nvPr/>
          </p:nvSpPr>
          <p:spPr>
            <a:xfrm>
              <a:off x="0" y="0"/>
              <a:ext cx="4483488" cy="608117"/>
            </a:xfrm>
            <a:custGeom>
              <a:avLst/>
              <a:gdLst/>
              <a:ahLst/>
              <a:cxnLst/>
              <a:rect l="l" t="t" r="r" b="b"/>
              <a:pathLst>
                <a:path w="4483488" h="608117">
                  <a:moveTo>
                    <a:pt x="23194" y="0"/>
                  </a:moveTo>
                  <a:lnTo>
                    <a:pt x="4460294" y="0"/>
                  </a:lnTo>
                  <a:cubicBezTo>
                    <a:pt x="4466445" y="0"/>
                    <a:pt x="4472345" y="2444"/>
                    <a:pt x="4476695" y="6793"/>
                  </a:cubicBezTo>
                  <a:cubicBezTo>
                    <a:pt x="4481044" y="11143"/>
                    <a:pt x="4483488" y="17043"/>
                    <a:pt x="4483488" y="23194"/>
                  </a:cubicBezTo>
                  <a:lnTo>
                    <a:pt x="4483488" y="584923"/>
                  </a:lnTo>
                  <a:cubicBezTo>
                    <a:pt x="4483488" y="591074"/>
                    <a:pt x="4481044" y="596974"/>
                    <a:pt x="4476695" y="601323"/>
                  </a:cubicBezTo>
                  <a:cubicBezTo>
                    <a:pt x="4472345" y="605673"/>
                    <a:pt x="4466445" y="608117"/>
                    <a:pt x="4460294" y="608117"/>
                  </a:cubicBezTo>
                  <a:lnTo>
                    <a:pt x="23194" y="608117"/>
                  </a:lnTo>
                  <a:cubicBezTo>
                    <a:pt x="17043" y="608117"/>
                    <a:pt x="11143" y="605673"/>
                    <a:pt x="6793" y="601323"/>
                  </a:cubicBezTo>
                  <a:cubicBezTo>
                    <a:pt x="2444" y="596974"/>
                    <a:pt x="0" y="591074"/>
                    <a:pt x="0" y="584923"/>
                  </a:cubicBezTo>
                  <a:lnTo>
                    <a:pt x="0" y="23194"/>
                  </a:lnTo>
                  <a:cubicBezTo>
                    <a:pt x="0" y="17043"/>
                    <a:pt x="2444" y="11143"/>
                    <a:pt x="6793" y="6793"/>
                  </a:cubicBezTo>
                  <a:cubicBezTo>
                    <a:pt x="11143" y="2444"/>
                    <a:pt x="17043" y="0"/>
                    <a:pt x="23194" y="0"/>
                  </a:cubicBezTo>
                  <a:close/>
                </a:path>
              </a:pathLst>
            </a:custGeom>
            <a:solidFill>
              <a:srgbClr val="D4F0FD"/>
            </a:solidFill>
          </p:spPr>
          <p:txBody>
            <a:bodyPr/>
            <a:lstStyle/>
            <a:p>
              <a:endParaRPr lang="en-GB"/>
            </a:p>
          </p:txBody>
        </p:sp>
        <p:sp>
          <p:nvSpPr>
            <p:cNvPr id="16" name="TextBox 16">
              <a:extLst>
                <a:ext uri="{FF2B5EF4-FFF2-40B4-BE49-F238E27FC236}">
                  <a16:creationId xmlns:a16="http://schemas.microsoft.com/office/drawing/2014/main" id="{1B59FA37-7F27-E9A9-B3D4-D958C54C7B06}"/>
                </a:ext>
              </a:extLst>
            </p:cNvPr>
            <p:cNvSpPr txBox="1"/>
            <p:nvPr/>
          </p:nvSpPr>
          <p:spPr>
            <a:xfrm>
              <a:off x="0" y="0"/>
              <a:ext cx="4483488" cy="608117"/>
            </a:xfrm>
            <a:prstGeom prst="rect">
              <a:avLst/>
            </a:prstGeom>
          </p:spPr>
          <p:txBody>
            <a:bodyPr lIns="50800" tIns="50800" rIns="50800" bIns="50800" rtlCol="0" anchor="ctr"/>
            <a:lstStyle/>
            <a:p>
              <a:pPr algn="ctr">
                <a:lnSpc>
                  <a:spcPts val="1774"/>
                </a:lnSpc>
              </a:pPr>
              <a:endParaRPr/>
            </a:p>
          </p:txBody>
        </p:sp>
      </p:grpSp>
      <p:grpSp>
        <p:nvGrpSpPr>
          <p:cNvPr id="17" name="Group 14">
            <a:extLst>
              <a:ext uri="{FF2B5EF4-FFF2-40B4-BE49-F238E27FC236}">
                <a16:creationId xmlns:a16="http://schemas.microsoft.com/office/drawing/2014/main" id="{18FC3B94-2205-3D46-3AE5-CEFCA7C4F162}"/>
              </a:ext>
            </a:extLst>
          </p:cNvPr>
          <p:cNvGrpSpPr/>
          <p:nvPr/>
        </p:nvGrpSpPr>
        <p:grpSpPr>
          <a:xfrm>
            <a:off x="249505" y="3432699"/>
            <a:ext cx="5706455" cy="3335347"/>
            <a:chOff x="0" y="0"/>
            <a:chExt cx="4483488" cy="608117"/>
          </a:xfrm>
        </p:grpSpPr>
        <p:sp>
          <p:nvSpPr>
            <p:cNvPr id="18" name="Freeform 15">
              <a:extLst>
                <a:ext uri="{FF2B5EF4-FFF2-40B4-BE49-F238E27FC236}">
                  <a16:creationId xmlns:a16="http://schemas.microsoft.com/office/drawing/2014/main" id="{B51132C0-494A-2D92-EC8E-2992A015E057}"/>
                </a:ext>
              </a:extLst>
            </p:cNvPr>
            <p:cNvSpPr/>
            <p:nvPr/>
          </p:nvSpPr>
          <p:spPr>
            <a:xfrm>
              <a:off x="0" y="0"/>
              <a:ext cx="4483488" cy="608117"/>
            </a:xfrm>
            <a:custGeom>
              <a:avLst/>
              <a:gdLst/>
              <a:ahLst/>
              <a:cxnLst/>
              <a:rect l="l" t="t" r="r" b="b"/>
              <a:pathLst>
                <a:path w="4483488" h="608117">
                  <a:moveTo>
                    <a:pt x="23194" y="0"/>
                  </a:moveTo>
                  <a:lnTo>
                    <a:pt x="4460294" y="0"/>
                  </a:lnTo>
                  <a:cubicBezTo>
                    <a:pt x="4466445" y="0"/>
                    <a:pt x="4472345" y="2444"/>
                    <a:pt x="4476695" y="6793"/>
                  </a:cubicBezTo>
                  <a:cubicBezTo>
                    <a:pt x="4481044" y="11143"/>
                    <a:pt x="4483488" y="17043"/>
                    <a:pt x="4483488" y="23194"/>
                  </a:cubicBezTo>
                  <a:lnTo>
                    <a:pt x="4483488" y="584923"/>
                  </a:lnTo>
                  <a:cubicBezTo>
                    <a:pt x="4483488" y="591074"/>
                    <a:pt x="4481044" y="596974"/>
                    <a:pt x="4476695" y="601323"/>
                  </a:cubicBezTo>
                  <a:cubicBezTo>
                    <a:pt x="4472345" y="605673"/>
                    <a:pt x="4466445" y="608117"/>
                    <a:pt x="4460294" y="608117"/>
                  </a:cubicBezTo>
                  <a:lnTo>
                    <a:pt x="23194" y="608117"/>
                  </a:lnTo>
                  <a:cubicBezTo>
                    <a:pt x="17043" y="608117"/>
                    <a:pt x="11143" y="605673"/>
                    <a:pt x="6793" y="601323"/>
                  </a:cubicBezTo>
                  <a:cubicBezTo>
                    <a:pt x="2444" y="596974"/>
                    <a:pt x="0" y="591074"/>
                    <a:pt x="0" y="584923"/>
                  </a:cubicBezTo>
                  <a:lnTo>
                    <a:pt x="0" y="23194"/>
                  </a:lnTo>
                  <a:cubicBezTo>
                    <a:pt x="0" y="17043"/>
                    <a:pt x="2444" y="11143"/>
                    <a:pt x="6793" y="6793"/>
                  </a:cubicBezTo>
                  <a:cubicBezTo>
                    <a:pt x="11143" y="2444"/>
                    <a:pt x="17043" y="0"/>
                    <a:pt x="23194" y="0"/>
                  </a:cubicBezTo>
                  <a:close/>
                </a:path>
              </a:pathLst>
            </a:custGeom>
            <a:solidFill>
              <a:srgbClr val="D4F0FD"/>
            </a:solidFill>
          </p:spPr>
          <p:txBody>
            <a:bodyPr/>
            <a:lstStyle/>
            <a:p>
              <a:endParaRPr lang="en-GB"/>
            </a:p>
          </p:txBody>
        </p:sp>
        <p:sp>
          <p:nvSpPr>
            <p:cNvPr id="19" name="TextBox 16">
              <a:extLst>
                <a:ext uri="{FF2B5EF4-FFF2-40B4-BE49-F238E27FC236}">
                  <a16:creationId xmlns:a16="http://schemas.microsoft.com/office/drawing/2014/main" id="{3FF4AF6A-B4B2-8C05-08A8-4493175F6C7A}"/>
                </a:ext>
              </a:extLst>
            </p:cNvPr>
            <p:cNvSpPr txBox="1"/>
            <p:nvPr/>
          </p:nvSpPr>
          <p:spPr>
            <a:xfrm>
              <a:off x="0" y="0"/>
              <a:ext cx="4483488" cy="608117"/>
            </a:xfrm>
            <a:prstGeom prst="rect">
              <a:avLst/>
            </a:prstGeom>
          </p:spPr>
          <p:txBody>
            <a:bodyPr lIns="50800" tIns="50800" rIns="50800" bIns="50800" rtlCol="0" anchor="ctr"/>
            <a:lstStyle/>
            <a:p>
              <a:pPr algn="ctr">
                <a:lnSpc>
                  <a:spcPts val="1774"/>
                </a:lnSpc>
              </a:pPr>
              <a:endParaRPr dirty="0"/>
            </a:p>
          </p:txBody>
        </p:sp>
      </p:grpSp>
      <p:sp>
        <p:nvSpPr>
          <p:cNvPr id="21" name="TextBox 20">
            <a:extLst>
              <a:ext uri="{FF2B5EF4-FFF2-40B4-BE49-F238E27FC236}">
                <a16:creationId xmlns:a16="http://schemas.microsoft.com/office/drawing/2014/main" id="{C4B6C547-4866-50DA-8BC4-1AD2280C2C4B}"/>
              </a:ext>
            </a:extLst>
          </p:cNvPr>
          <p:cNvSpPr txBox="1"/>
          <p:nvPr/>
        </p:nvSpPr>
        <p:spPr>
          <a:xfrm>
            <a:off x="410450" y="1748455"/>
            <a:ext cx="17302314" cy="1453411"/>
          </a:xfrm>
          <a:prstGeom prst="rect">
            <a:avLst/>
          </a:prstGeom>
          <a:noFill/>
        </p:spPr>
        <p:txBody>
          <a:bodyPr wrap="square">
            <a:spAutoFit/>
          </a:bodyPr>
          <a:lstStyle/>
          <a:p>
            <a:pPr>
              <a:lnSpc>
                <a:spcPct val="115000"/>
              </a:lnSpc>
              <a:spcAft>
                <a:spcPts val="800"/>
              </a:spcAft>
              <a:buNone/>
            </a:pPr>
            <a:r>
              <a:rPr lang="en-GB" sz="1800" b="1" kern="100" dirty="0">
                <a:effectLst/>
                <a:latin typeface="Aptos" panose="020B0004020202020204" pitchFamily="34" charset="0"/>
                <a:ea typeface="Aptos" panose="020B0004020202020204" pitchFamily="34" charset="0"/>
                <a:cs typeface="Times New Roman" panose="02020603050405020304" pitchFamily="18" charset="0"/>
              </a:rPr>
              <a:t>What is the National Child Measurement Programme (NCMP)? </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The NCMP measures the height and weight of children in Reception class and Year 6, to assess overweight and obesity levels in children within primary schools. In Manchester, the measurement process is overseen by the Screening Team, who are part of the School Health Service. </a:t>
            </a:r>
            <a:r>
              <a:rPr lang="en-GB" sz="1800"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The data collected from these measurements guides local service planning for children and assists in identifying those who may benefit from weight management support.</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22" name="Freeform 15">
            <a:extLst>
              <a:ext uri="{FF2B5EF4-FFF2-40B4-BE49-F238E27FC236}">
                <a16:creationId xmlns:a16="http://schemas.microsoft.com/office/drawing/2014/main" id="{26BF533B-A31F-4B8E-40C1-A432B2B93EDC}"/>
              </a:ext>
            </a:extLst>
          </p:cNvPr>
          <p:cNvSpPr/>
          <p:nvPr/>
        </p:nvSpPr>
        <p:spPr>
          <a:xfrm>
            <a:off x="6168351" y="3450804"/>
            <a:ext cx="5706455" cy="3353931"/>
          </a:xfrm>
          <a:custGeom>
            <a:avLst/>
            <a:gdLst/>
            <a:ahLst/>
            <a:cxnLst/>
            <a:rect l="l" t="t" r="r" b="b"/>
            <a:pathLst>
              <a:path w="4483488" h="608117">
                <a:moveTo>
                  <a:pt x="23194" y="0"/>
                </a:moveTo>
                <a:lnTo>
                  <a:pt x="4460294" y="0"/>
                </a:lnTo>
                <a:cubicBezTo>
                  <a:pt x="4466445" y="0"/>
                  <a:pt x="4472345" y="2444"/>
                  <a:pt x="4476695" y="6793"/>
                </a:cubicBezTo>
                <a:cubicBezTo>
                  <a:pt x="4481044" y="11143"/>
                  <a:pt x="4483488" y="17043"/>
                  <a:pt x="4483488" y="23194"/>
                </a:cubicBezTo>
                <a:lnTo>
                  <a:pt x="4483488" y="584923"/>
                </a:lnTo>
                <a:cubicBezTo>
                  <a:pt x="4483488" y="591074"/>
                  <a:pt x="4481044" y="596974"/>
                  <a:pt x="4476695" y="601323"/>
                </a:cubicBezTo>
                <a:cubicBezTo>
                  <a:pt x="4472345" y="605673"/>
                  <a:pt x="4466445" y="608117"/>
                  <a:pt x="4460294" y="608117"/>
                </a:cubicBezTo>
                <a:lnTo>
                  <a:pt x="23194" y="608117"/>
                </a:lnTo>
                <a:cubicBezTo>
                  <a:pt x="17043" y="608117"/>
                  <a:pt x="11143" y="605673"/>
                  <a:pt x="6793" y="601323"/>
                </a:cubicBezTo>
                <a:cubicBezTo>
                  <a:pt x="2444" y="596974"/>
                  <a:pt x="0" y="591074"/>
                  <a:pt x="0" y="584923"/>
                </a:cubicBezTo>
                <a:lnTo>
                  <a:pt x="0" y="23194"/>
                </a:lnTo>
                <a:cubicBezTo>
                  <a:pt x="0" y="17043"/>
                  <a:pt x="2444" y="11143"/>
                  <a:pt x="6793" y="6793"/>
                </a:cubicBezTo>
                <a:cubicBezTo>
                  <a:pt x="11143" y="2444"/>
                  <a:pt x="17043" y="0"/>
                  <a:pt x="23194" y="0"/>
                </a:cubicBezTo>
                <a:close/>
              </a:path>
            </a:pathLst>
          </a:custGeom>
          <a:solidFill>
            <a:srgbClr val="D4F0FD"/>
          </a:solidFill>
        </p:spPr>
        <p:txBody>
          <a:bodyPr/>
          <a:lstStyle/>
          <a:p>
            <a:endParaRPr lang="en-GB"/>
          </a:p>
        </p:txBody>
      </p:sp>
      <p:sp>
        <p:nvSpPr>
          <p:cNvPr id="24" name="TextBox 23">
            <a:extLst>
              <a:ext uri="{FF2B5EF4-FFF2-40B4-BE49-F238E27FC236}">
                <a16:creationId xmlns:a16="http://schemas.microsoft.com/office/drawing/2014/main" id="{A8BD4BFC-B5E7-828F-C22F-A8159828C882}"/>
              </a:ext>
            </a:extLst>
          </p:cNvPr>
          <p:cNvSpPr txBox="1"/>
          <p:nvPr/>
        </p:nvSpPr>
        <p:spPr>
          <a:xfrm>
            <a:off x="410450" y="3543551"/>
            <a:ext cx="5304550" cy="2932791"/>
          </a:xfrm>
          <a:prstGeom prst="rect">
            <a:avLst/>
          </a:prstGeom>
          <a:noFill/>
        </p:spPr>
        <p:txBody>
          <a:bodyPr wrap="square">
            <a:spAutoFit/>
          </a:bodyPr>
          <a:lstStyle/>
          <a:p>
            <a:pPr lvl="0">
              <a:lnSpc>
                <a:spcPct val="115000"/>
              </a:lnSpc>
              <a:spcAft>
                <a:spcPts val="800"/>
              </a:spcAft>
              <a:buSzPts val="1000"/>
              <a:tabLst>
                <a:tab pos="457200" algn="l"/>
              </a:tabLst>
            </a:pPr>
            <a:r>
              <a:rPr lang="en-GB" sz="1800" b="1" kern="100" dirty="0">
                <a:effectLst/>
                <a:latin typeface="Aptos" panose="020B0004020202020204" pitchFamily="34" charset="0"/>
                <a:ea typeface="Aptos" panose="020B0004020202020204" pitchFamily="34" charset="0"/>
                <a:cs typeface="Times New Roman" panose="02020603050405020304" pitchFamily="18" charset="0"/>
              </a:rPr>
              <a:t>Purpose of the video</a:t>
            </a:r>
          </a:p>
          <a:p>
            <a:pPr marL="342900" lvl="0" indent="-342900">
              <a:lnSpc>
                <a:spcPct val="115000"/>
              </a:lnSpc>
              <a:spcAft>
                <a:spcPts val="800"/>
              </a:spcAft>
              <a:buSzPts val="1000"/>
              <a:buFont typeface="Symbol" panose="05050102010706020507" pitchFamily="18" charset="2"/>
              <a:buChar char=""/>
              <a:tabLst>
                <a:tab pos="457200" algn="l"/>
              </a:tabLs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Explain the NCMP process using drawings and voiceovers created by children. </a:t>
            </a:r>
          </a:p>
          <a:p>
            <a:pPr marL="342900" lvl="0" indent="-342900">
              <a:lnSpc>
                <a:spcPct val="115000"/>
              </a:lnSpc>
              <a:spcAft>
                <a:spcPts val="800"/>
              </a:spcAft>
              <a:buSzPts val="1000"/>
              <a:buFont typeface="Symbol" panose="05050102010706020507" pitchFamily="18" charset="2"/>
              <a:buChar char=""/>
              <a:tabLst>
                <a:tab pos="457200" algn="l"/>
              </a:tabLs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To help pupils understand what will happen, why it happens, and what they can expect, reducing anxiety and uncertainty.</a:t>
            </a:r>
          </a:p>
          <a:p>
            <a:pPr marL="342900" lvl="0" indent="-342900">
              <a:lnSpc>
                <a:spcPct val="115000"/>
              </a:lnSpc>
              <a:spcAft>
                <a:spcPts val="800"/>
              </a:spcAft>
              <a:buSzPts val="1000"/>
              <a:buFont typeface="Symbol" panose="05050102010706020507" pitchFamily="18" charset="2"/>
              <a:buChar char=""/>
              <a:tabLst>
                <a:tab pos="457200" algn="l"/>
              </a:tabLs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To support a calm, respectful, and non-judgemental approach to measurement.</a:t>
            </a:r>
          </a:p>
        </p:txBody>
      </p:sp>
      <p:sp>
        <p:nvSpPr>
          <p:cNvPr id="26" name="TextBox 25">
            <a:extLst>
              <a:ext uri="{FF2B5EF4-FFF2-40B4-BE49-F238E27FC236}">
                <a16:creationId xmlns:a16="http://schemas.microsoft.com/office/drawing/2014/main" id="{1DB5B81C-A270-681E-BC9E-6D615801D1B1}"/>
              </a:ext>
            </a:extLst>
          </p:cNvPr>
          <p:cNvSpPr txBox="1"/>
          <p:nvPr/>
        </p:nvSpPr>
        <p:spPr>
          <a:xfrm>
            <a:off x="6267556" y="3526233"/>
            <a:ext cx="5462261" cy="3251339"/>
          </a:xfrm>
          <a:prstGeom prst="rect">
            <a:avLst/>
          </a:prstGeom>
          <a:noFill/>
        </p:spPr>
        <p:txBody>
          <a:bodyPr wrap="square">
            <a:spAutoFit/>
          </a:bodyPr>
          <a:lstStyle/>
          <a:p>
            <a:pPr>
              <a:lnSpc>
                <a:spcPct val="115000"/>
              </a:lnSpc>
              <a:spcAft>
                <a:spcPts val="800"/>
              </a:spcAft>
              <a:buNone/>
            </a:pPr>
            <a:r>
              <a:rPr lang="en-GB" sz="1800" b="1" kern="100" dirty="0">
                <a:effectLst/>
                <a:latin typeface="Aptos" panose="020B0004020202020204" pitchFamily="34" charset="0"/>
                <a:ea typeface="Aptos" panose="020B0004020202020204" pitchFamily="34" charset="0"/>
                <a:cs typeface="Times New Roman" panose="02020603050405020304" pitchFamily="18" charset="0"/>
              </a:rPr>
              <a:t>Key messages for school staff to reinforce</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15000"/>
              </a:lnSpc>
              <a:spcAft>
                <a:spcPts val="800"/>
              </a:spcAft>
              <a:buSzPts val="1000"/>
              <a:buFont typeface="Symbol" panose="05050102010706020507" pitchFamily="18" charset="2"/>
              <a:buChar char=""/>
              <a:tabLst>
                <a:tab pos="457200" algn="l"/>
              </a:tabLs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Measurements are taken privately, respectfully, and carefully.</a:t>
            </a:r>
          </a:p>
          <a:p>
            <a:pPr marL="342900" lvl="0" indent="-342900">
              <a:lnSpc>
                <a:spcPct val="115000"/>
              </a:lnSpc>
              <a:spcAft>
                <a:spcPts val="800"/>
              </a:spcAft>
              <a:buSzPts val="1000"/>
              <a:buFont typeface="Symbol" panose="05050102010706020507" pitchFamily="18" charset="2"/>
              <a:buChar char=""/>
              <a:tabLst>
                <a:tab pos="457200" algn="l"/>
              </a:tabLs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Results are not shared with teachers or other pupils.</a:t>
            </a:r>
          </a:p>
          <a:p>
            <a:pPr marL="342900" lvl="0" indent="-342900">
              <a:lnSpc>
                <a:spcPct val="115000"/>
              </a:lnSpc>
              <a:spcAft>
                <a:spcPts val="800"/>
              </a:spcAft>
              <a:buSzPts val="1000"/>
              <a:buFont typeface="Symbol" panose="05050102010706020507" pitchFamily="18" charset="2"/>
              <a:buChar char=""/>
              <a:tabLst>
                <a:tab pos="457200" algn="l"/>
              </a:tabLst>
            </a:pPr>
            <a:r>
              <a:rPr lang="en-GB" sz="1800"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If students have questions that are not addressed in the video, they should be shared with the school staff member organising the screening, who can then email the screening team.</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p:txBody>
      </p:sp>
      <p:grpSp>
        <p:nvGrpSpPr>
          <p:cNvPr id="27" name="Group 14">
            <a:extLst>
              <a:ext uri="{FF2B5EF4-FFF2-40B4-BE49-F238E27FC236}">
                <a16:creationId xmlns:a16="http://schemas.microsoft.com/office/drawing/2014/main" id="{819D09BC-B032-5049-CDA0-AF29511C0444}"/>
              </a:ext>
            </a:extLst>
          </p:cNvPr>
          <p:cNvGrpSpPr/>
          <p:nvPr/>
        </p:nvGrpSpPr>
        <p:grpSpPr>
          <a:xfrm>
            <a:off x="15011400" y="6962818"/>
            <a:ext cx="2759213" cy="3216003"/>
            <a:chOff x="0" y="0"/>
            <a:chExt cx="4483488" cy="608117"/>
          </a:xfrm>
        </p:grpSpPr>
        <p:sp>
          <p:nvSpPr>
            <p:cNvPr id="28" name="Freeform 15">
              <a:extLst>
                <a:ext uri="{FF2B5EF4-FFF2-40B4-BE49-F238E27FC236}">
                  <a16:creationId xmlns:a16="http://schemas.microsoft.com/office/drawing/2014/main" id="{B8684521-7199-E354-15AF-D4387E45EDC2}"/>
                </a:ext>
              </a:extLst>
            </p:cNvPr>
            <p:cNvSpPr/>
            <p:nvPr/>
          </p:nvSpPr>
          <p:spPr>
            <a:xfrm>
              <a:off x="0" y="0"/>
              <a:ext cx="4483488" cy="608117"/>
            </a:xfrm>
            <a:custGeom>
              <a:avLst/>
              <a:gdLst/>
              <a:ahLst/>
              <a:cxnLst/>
              <a:rect l="l" t="t" r="r" b="b"/>
              <a:pathLst>
                <a:path w="4483488" h="608117">
                  <a:moveTo>
                    <a:pt x="23194" y="0"/>
                  </a:moveTo>
                  <a:lnTo>
                    <a:pt x="4460294" y="0"/>
                  </a:lnTo>
                  <a:cubicBezTo>
                    <a:pt x="4466445" y="0"/>
                    <a:pt x="4472345" y="2444"/>
                    <a:pt x="4476695" y="6793"/>
                  </a:cubicBezTo>
                  <a:cubicBezTo>
                    <a:pt x="4481044" y="11143"/>
                    <a:pt x="4483488" y="17043"/>
                    <a:pt x="4483488" y="23194"/>
                  </a:cubicBezTo>
                  <a:lnTo>
                    <a:pt x="4483488" y="584923"/>
                  </a:lnTo>
                  <a:cubicBezTo>
                    <a:pt x="4483488" y="591074"/>
                    <a:pt x="4481044" y="596974"/>
                    <a:pt x="4476695" y="601323"/>
                  </a:cubicBezTo>
                  <a:cubicBezTo>
                    <a:pt x="4472345" y="605673"/>
                    <a:pt x="4466445" y="608117"/>
                    <a:pt x="4460294" y="608117"/>
                  </a:cubicBezTo>
                  <a:lnTo>
                    <a:pt x="23194" y="608117"/>
                  </a:lnTo>
                  <a:cubicBezTo>
                    <a:pt x="17043" y="608117"/>
                    <a:pt x="11143" y="605673"/>
                    <a:pt x="6793" y="601323"/>
                  </a:cubicBezTo>
                  <a:cubicBezTo>
                    <a:pt x="2444" y="596974"/>
                    <a:pt x="0" y="591074"/>
                    <a:pt x="0" y="584923"/>
                  </a:cubicBezTo>
                  <a:lnTo>
                    <a:pt x="0" y="23194"/>
                  </a:lnTo>
                  <a:cubicBezTo>
                    <a:pt x="0" y="17043"/>
                    <a:pt x="2444" y="11143"/>
                    <a:pt x="6793" y="6793"/>
                  </a:cubicBezTo>
                  <a:cubicBezTo>
                    <a:pt x="11143" y="2444"/>
                    <a:pt x="17043" y="0"/>
                    <a:pt x="23194" y="0"/>
                  </a:cubicBezTo>
                  <a:close/>
                </a:path>
              </a:pathLst>
            </a:custGeom>
            <a:solidFill>
              <a:srgbClr val="D4F0FD"/>
            </a:solidFill>
          </p:spPr>
          <p:txBody>
            <a:bodyPr/>
            <a:lstStyle/>
            <a:p>
              <a:endParaRPr lang="en-GB"/>
            </a:p>
          </p:txBody>
        </p:sp>
        <p:sp>
          <p:nvSpPr>
            <p:cNvPr id="29" name="TextBox 16">
              <a:extLst>
                <a:ext uri="{FF2B5EF4-FFF2-40B4-BE49-F238E27FC236}">
                  <a16:creationId xmlns:a16="http://schemas.microsoft.com/office/drawing/2014/main" id="{DA54414B-CE3A-2261-D876-21374CA7A903}"/>
                </a:ext>
              </a:extLst>
            </p:cNvPr>
            <p:cNvSpPr txBox="1"/>
            <p:nvPr/>
          </p:nvSpPr>
          <p:spPr>
            <a:xfrm>
              <a:off x="0" y="0"/>
              <a:ext cx="4483488" cy="608117"/>
            </a:xfrm>
            <a:prstGeom prst="rect">
              <a:avLst/>
            </a:prstGeom>
          </p:spPr>
          <p:txBody>
            <a:bodyPr lIns="50800" tIns="50800" rIns="50800" bIns="50800" rtlCol="0" anchor="ctr"/>
            <a:lstStyle/>
            <a:p>
              <a:pPr algn="ctr">
                <a:lnSpc>
                  <a:spcPts val="1774"/>
                </a:lnSpc>
              </a:pPr>
              <a:endParaRPr dirty="0"/>
            </a:p>
          </p:txBody>
        </p:sp>
      </p:grpSp>
      <p:sp>
        <p:nvSpPr>
          <p:cNvPr id="31" name="TextBox 30">
            <a:extLst>
              <a:ext uri="{FF2B5EF4-FFF2-40B4-BE49-F238E27FC236}">
                <a16:creationId xmlns:a16="http://schemas.microsoft.com/office/drawing/2014/main" id="{A9C32986-B137-51D6-C818-1F0E3296F56C}"/>
              </a:ext>
            </a:extLst>
          </p:cNvPr>
          <p:cNvSpPr txBox="1"/>
          <p:nvPr/>
        </p:nvSpPr>
        <p:spPr>
          <a:xfrm>
            <a:off x="15245272" y="7123446"/>
            <a:ext cx="2525341" cy="2830198"/>
          </a:xfrm>
          <a:prstGeom prst="rect">
            <a:avLst/>
          </a:prstGeom>
          <a:noFill/>
        </p:spPr>
        <p:txBody>
          <a:bodyPr wrap="square">
            <a:spAutoFit/>
          </a:bodyPr>
          <a:lstStyle/>
          <a:p>
            <a:pPr>
              <a:lnSpc>
                <a:spcPct val="115000"/>
              </a:lnSpc>
              <a:spcAft>
                <a:spcPts val="800"/>
              </a:spcAft>
              <a:buNone/>
            </a:pPr>
            <a:r>
              <a:rPr lang="en-GB" sz="1800" b="1" kern="100" dirty="0">
                <a:effectLst/>
                <a:latin typeface="Aptos" panose="020B0004020202020204" pitchFamily="34" charset="0"/>
                <a:ea typeface="Aptos" panose="020B0004020202020204" pitchFamily="34" charset="0"/>
                <a:cs typeface="Times New Roman" panose="02020603050405020304" pitchFamily="18" charset="0"/>
              </a:rPr>
              <a:t>After the video</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lvl="0">
              <a:lnSpc>
                <a:spcPct val="115000"/>
              </a:lnSpc>
              <a:spcAft>
                <a:spcPts val="800"/>
              </a:spcAft>
              <a:buSzPts val="1000"/>
              <a:tabLst>
                <a:tab pos="457200" algn="l"/>
              </a:tabLs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Signpost pupils to: </a:t>
            </a:r>
          </a:p>
          <a:p>
            <a:pPr marL="285750" lvl="0" indent="-285750">
              <a:lnSpc>
                <a:spcPct val="115000"/>
              </a:lnSpc>
              <a:buFont typeface="Arial" panose="020B0604020202020204" pitchFamily="34" charset="0"/>
              <a:buChar char="•"/>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Trusted adults at home and in school</a:t>
            </a:r>
          </a:p>
          <a:p>
            <a:pPr marL="285750" lvl="0" indent="-285750">
              <a:lnSpc>
                <a:spcPct val="115000"/>
              </a:lnSpc>
              <a:buFont typeface="Arial" panose="020B0604020202020204" pitchFamily="34" charset="0"/>
              <a:buChar char="•"/>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School nurse</a:t>
            </a:r>
          </a:p>
          <a:p>
            <a:pPr marL="285750" lvl="0" indent="-285750">
              <a:lnSpc>
                <a:spcPct val="115000"/>
              </a:lnSpc>
              <a:spcAft>
                <a:spcPts val="800"/>
              </a:spcAft>
              <a:buFont typeface="Arial" panose="020B0604020202020204" pitchFamily="34" charset="0"/>
              <a:buChar char="•"/>
            </a:pPr>
            <a:r>
              <a:rPr lang="en-GB" kern="100" dirty="0">
                <a:latin typeface="Aptos" panose="020B0004020202020204" pitchFamily="34" charset="0"/>
                <a:ea typeface="Aptos" panose="020B0004020202020204" pitchFamily="34" charset="0"/>
                <a:cs typeface="Times New Roman" panose="02020603050405020304" pitchFamily="18" charset="0"/>
              </a:rPr>
              <a:t>Screening</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 team (whilst they are in school)</a:t>
            </a:r>
          </a:p>
        </p:txBody>
      </p:sp>
      <p:sp>
        <p:nvSpPr>
          <p:cNvPr id="33" name="TextBox 32">
            <a:extLst>
              <a:ext uri="{FF2B5EF4-FFF2-40B4-BE49-F238E27FC236}">
                <a16:creationId xmlns:a16="http://schemas.microsoft.com/office/drawing/2014/main" id="{1F32DBD8-039B-9FC2-B188-E427AE338A01}"/>
              </a:ext>
            </a:extLst>
          </p:cNvPr>
          <p:cNvSpPr txBox="1"/>
          <p:nvPr/>
        </p:nvSpPr>
        <p:spPr>
          <a:xfrm>
            <a:off x="12169719" y="3529846"/>
            <a:ext cx="5437986" cy="2932791"/>
          </a:xfrm>
          <a:prstGeom prst="rect">
            <a:avLst/>
          </a:prstGeom>
          <a:noFill/>
        </p:spPr>
        <p:txBody>
          <a:bodyPr wrap="square">
            <a:spAutoFit/>
          </a:bodyPr>
          <a:lstStyle/>
          <a:p>
            <a:pPr>
              <a:lnSpc>
                <a:spcPct val="115000"/>
              </a:lnSpc>
              <a:spcAft>
                <a:spcPts val="800"/>
              </a:spcAft>
              <a:buNone/>
            </a:pPr>
            <a:r>
              <a:rPr lang="en-GB" sz="1800" b="1" kern="100" dirty="0">
                <a:effectLst/>
                <a:latin typeface="Aptos" panose="020B0004020202020204" pitchFamily="34" charset="0"/>
                <a:ea typeface="Aptos" panose="020B0004020202020204" pitchFamily="34" charset="0"/>
                <a:cs typeface="Times New Roman" panose="02020603050405020304" pitchFamily="18" charset="0"/>
              </a:rPr>
              <a:t>What the video covers</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15000"/>
              </a:lnSpc>
              <a:spcAft>
                <a:spcPts val="800"/>
              </a:spcAft>
              <a:buSzPts val="1000"/>
              <a:buFont typeface="Symbol" panose="05050102010706020507" pitchFamily="18" charset="2"/>
              <a:buChar char=""/>
              <a:tabLst>
                <a:tab pos="457200" algn="l"/>
              </a:tabLs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Briefly explains what the NCMP is and why it happens nationally.</a:t>
            </a:r>
          </a:p>
          <a:p>
            <a:pPr marL="342900" lvl="0" indent="-342900">
              <a:lnSpc>
                <a:spcPct val="115000"/>
              </a:lnSpc>
              <a:spcAft>
                <a:spcPts val="800"/>
              </a:spcAft>
              <a:buSzPts val="1000"/>
              <a:buFont typeface="Symbol" panose="05050102010706020507" pitchFamily="18" charset="2"/>
              <a:buChar char=""/>
              <a:tabLst>
                <a:tab pos="457200" algn="l"/>
              </a:tabLs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Shows what will happen on the day (height and weight measurement).</a:t>
            </a:r>
          </a:p>
          <a:p>
            <a:pPr marL="342900" lvl="0" indent="-342900">
              <a:lnSpc>
                <a:spcPct val="115000"/>
              </a:lnSpc>
              <a:spcAft>
                <a:spcPts val="800"/>
              </a:spcAft>
              <a:buSzPts val="1000"/>
              <a:buFont typeface="Symbol" panose="05050102010706020507" pitchFamily="18" charset="2"/>
              <a:buChar char=""/>
              <a:tabLst>
                <a:tab pos="457200" algn="l"/>
              </a:tabLs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Signposts pupils to speak to </a:t>
            </a:r>
            <a:r>
              <a:rPr lang="en-GB" kern="100" dirty="0">
                <a:latin typeface="Aptos" panose="020B0004020202020204" pitchFamily="34" charset="0"/>
                <a:ea typeface="Aptos" panose="020B0004020202020204" pitchFamily="34" charset="0"/>
                <a:cs typeface="Times New Roman" panose="02020603050405020304" pitchFamily="18" charset="0"/>
              </a:rPr>
              <a:t>a school staff member if they would like to speak to a School Nurse.</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35" name="TextBox 34">
            <a:extLst>
              <a:ext uri="{FF2B5EF4-FFF2-40B4-BE49-F238E27FC236}">
                <a16:creationId xmlns:a16="http://schemas.microsoft.com/office/drawing/2014/main" id="{DC3C77F0-931B-C743-68FE-14DF629F6FA8}"/>
              </a:ext>
            </a:extLst>
          </p:cNvPr>
          <p:cNvSpPr txBox="1"/>
          <p:nvPr/>
        </p:nvSpPr>
        <p:spPr>
          <a:xfrm>
            <a:off x="249505" y="7026494"/>
            <a:ext cx="14580045" cy="3098284"/>
          </a:xfrm>
          <a:prstGeom prst="rect">
            <a:avLst/>
          </a:prstGeom>
          <a:noFill/>
        </p:spPr>
        <p:txBody>
          <a:bodyPr wrap="square">
            <a:spAutoFit/>
          </a:bodyPr>
          <a:lstStyle/>
          <a:p>
            <a:pPr>
              <a:spcAft>
                <a:spcPts val="800"/>
              </a:spcAft>
              <a:buNone/>
            </a:pPr>
            <a:r>
              <a:rPr lang="en-GB" sz="1800" b="1" kern="100" dirty="0">
                <a:effectLst/>
                <a:latin typeface="Aptos" panose="020B0004020202020204" pitchFamily="34" charset="0"/>
                <a:ea typeface="Aptos" panose="020B0004020202020204" pitchFamily="34" charset="0"/>
                <a:cs typeface="Times New Roman" panose="02020603050405020304" pitchFamily="18" charset="0"/>
              </a:rPr>
              <a:t>Safeguarding and sensitivity notes</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285750" lvl="0" indent="-285750">
              <a:spcAft>
                <a:spcPts val="800"/>
              </a:spcAft>
              <a:buSzPts val="1000"/>
              <a:buFont typeface="Arial" panose="020B0604020202020204" pitchFamily="34" charset="0"/>
              <a:buChar char="•"/>
              <a:tabLst>
                <a:tab pos="457200" algn="l"/>
              </a:tabLs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Be aware of pupils who may appear anxious or withdrawn.</a:t>
            </a:r>
          </a:p>
          <a:p>
            <a:pPr marL="285750" lvl="0" indent="-285750">
              <a:spcAft>
                <a:spcPts val="800"/>
              </a:spcAft>
              <a:buSzPts val="1000"/>
              <a:buFont typeface="Arial" panose="020B0604020202020204" pitchFamily="34" charset="0"/>
              <a:buChar char="•"/>
              <a:tabLst>
                <a:tab pos="457200" algn="l"/>
              </a:tabLs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Any worries should be handled in a private setting, following school safeguarding procedures.</a:t>
            </a:r>
          </a:p>
          <a:p>
            <a:pPr marL="285750" lvl="0" indent="-285750">
              <a:spcAft>
                <a:spcPts val="800"/>
              </a:spcAft>
              <a:buSzPts val="1000"/>
              <a:buFont typeface="Arial" panose="020B0604020202020204" pitchFamily="34" charset="0"/>
              <a:buChar char="•"/>
              <a:tabLst>
                <a:tab pos="457200" algn="l"/>
              </a:tabLs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If you are concerned about a child's weight impacting their health, please refer the child to the School Nurses (aged 5-16 years) using the referral forms on this </a:t>
            </a:r>
            <a:r>
              <a:rPr lang="en-GB" sz="1800" u="sng" kern="100" dirty="0" err="1">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4"/>
              </a:rPr>
              <a:t>padlet</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 or refer the child to the Healthy Weight Team (aged 3-5 years) using this email: </a:t>
            </a:r>
            <a:r>
              <a:rPr lang="en-GB" sz="1800" u="sng" kern="100" dirty="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5"/>
              </a:rPr>
              <a:t>mft.healthyweightteam@nhs.net</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 </a:t>
            </a:r>
          </a:p>
          <a:p>
            <a:pPr marL="285750" lvl="0" indent="-285750">
              <a:buSzPts val="1000"/>
              <a:buFont typeface="Arial" panose="020B0604020202020204" pitchFamily="34" charset="0"/>
              <a:buChar char="•"/>
              <a:tabLst>
                <a:tab pos="457200" algn="l"/>
              </a:tabLst>
            </a:pPr>
            <a:r>
              <a:rPr lang="en-GB" kern="100" dirty="0">
                <a:solidFill>
                  <a:srgbClr val="000000"/>
                </a:solidFill>
                <a:latin typeface="Aptos" panose="020B0004020202020204" pitchFamily="34" charset="0"/>
                <a:ea typeface="Aptos" panose="020B0004020202020204" pitchFamily="34" charset="0"/>
                <a:cs typeface="Times New Roman" panose="02020603050405020304" pitchFamily="18" charset="0"/>
              </a:rPr>
              <a:t>Eligible children in </a:t>
            </a:r>
            <a:r>
              <a:rPr lang="en-GB" sz="1800"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Manchester </a:t>
            </a:r>
            <a:r>
              <a:rPr lang="en-GB" kern="100" dirty="0">
                <a:solidFill>
                  <a:srgbClr val="000000"/>
                </a:solidFill>
                <a:latin typeface="Aptos" panose="020B0004020202020204" pitchFamily="34" charset="0"/>
                <a:ea typeface="Aptos" panose="020B0004020202020204" pitchFamily="34" charset="0"/>
                <a:cs typeface="Times New Roman" panose="02020603050405020304" pitchFamily="18" charset="0"/>
              </a:rPr>
              <a:t>can access the </a:t>
            </a:r>
            <a:r>
              <a:rPr lang="en-GB" sz="1800"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Physical Activity Referral Service, a 10-week programme that helps families access affordable, enjoyable local activities tailored to their needs. Parents and carers can self-refer using this </a:t>
            </a:r>
            <a:r>
              <a:rPr lang="en-GB" sz="1800" u="sng" kern="100" dirty="0">
                <a:solidFill>
                  <a:srgbClr val="467886"/>
                </a:solidFill>
                <a:latin typeface="Aptos" panose="020B0004020202020204" pitchFamily="34" charset="0"/>
                <a:ea typeface="Aptos" panose="020B0004020202020204" pitchFamily="34" charset="0"/>
                <a:cs typeface="Times New Roman" panose="02020603050405020304" pitchFamily="18" charset="0"/>
                <a:hlinkClick r:id="rId6"/>
              </a:rPr>
              <a:t>link.</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marL="285750" lvl="0" indent="-285750">
              <a:spcAft>
                <a:spcPts val="800"/>
              </a:spcAft>
              <a:buSzPts val="1000"/>
              <a:buFont typeface="Arial" panose="020B0604020202020204" pitchFamily="34" charset="0"/>
              <a:buChar char="•"/>
              <a:tabLst>
                <a:tab pos="457200" algn="l"/>
              </a:tabLst>
            </a:pPr>
            <a:r>
              <a:rPr lang="en-GB" sz="1800"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Helpful resources for promoting healthy lifestyles are available on this </a:t>
            </a:r>
            <a:r>
              <a:rPr lang="en-GB" sz="1800" u="sng" kern="100" dirty="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7"/>
              </a:rPr>
              <a:t>Padlet.</a:t>
            </a:r>
            <a:endParaRPr lang="en-GB" u="sng" kern="100" dirty="0">
              <a:latin typeface="Aptos" panose="020B0004020202020204" pitchFamily="34" charset="0"/>
              <a:ea typeface="Aptos" panose="020B0004020202020204" pitchFamily="34" charset="0"/>
              <a:cs typeface="Times New Roman" panose="02020603050405020304" pitchFamily="18" charset="0"/>
            </a:endParaRPr>
          </a:p>
          <a:p>
            <a:pPr marL="285750" lvl="0" indent="-285750">
              <a:spcAft>
                <a:spcPts val="800"/>
              </a:spcAft>
              <a:buSzPts val="1000"/>
              <a:buFont typeface="Arial" panose="020B0604020202020204" pitchFamily="34" charset="0"/>
              <a:buChar char="•"/>
              <a:tabLst>
                <a:tab pos="457200" algn="l"/>
              </a:tabLst>
            </a:pPr>
            <a:r>
              <a:rPr lang="en-GB" sz="1800"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Schools can promote healthy living through a whole school health approach; contact </a:t>
            </a:r>
            <a:r>
              <a:rPr lang="en-GB" sz="1800" u="sng"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healthy.schools@mft.nhs.uk</a:t>
            </a:r>
            <a:r>
              <a:rPr lang="en-GB" sz="1800"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 for more info.</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9587715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763328" y="8026842"/>
            <a:ext cx="3482670" cy="477078"/>
            <a:chOff x="0" y="0"/>
            <a:chExt cx="4643560" cy="636104"/>
          </a:xfrm>
        </p:grpSpPr>
        <p:sp>
          <p:nvSpPr>
            <p:cNvPr id="3" name="Freeform 3"/>
            <p:cNvSpPr/>
            <p:nvPr/>
          </p:nvSpPr>
          <p:spPr>
            <a:xfrm>
              <a:off x="0" y="0"/>
              <a:ext cx="4643501" cy="636143"/>
            </a:xfrm>
            <a:custGeom>
              <a:avLst/>
              <a:gdLst/>
              <a:ahLst/>
              <a:cxnLst/>
              <a:rect l="l" t="t" r="r" b="b"/>
              <a:pathLst>
                <a:path w="4643501" h="636143">
                  <a:moveTo>
                    <a:pt x="0" y="0"/>
                  </a:moveTo>
                  <a:lnTo>
                    <a:pt x="4643501" y="0"/>
                  </a:lnTo>
                  <a:lnTo>
                    <a:pt x="4643501" y="636143"/>
                  </a:lnTo>
                  <a:lnTo>
                    <a:pt x="0" y="636143"/>
                  </a:lnTo>
                  <a:close/>
                </a:path>
              </a:pathLst>
            </a:custGeom>
            <a:solidFill>
              <a:srgbClr val="FFFFFF"/>
            </a:solidFill>
          </p:spPr>
          <p:txBody>
            <a:bodyPr/>
            <a:lstStyle/>
            <a:p>
              <a:endParaRPr lang="en-GB"/>
            </a:p>
          </p:txBody>
        </p:sp>
      </p:grpSp>
      <p:grpSp>
        <p:nvGrpSpPr>
          <p:cNvPr id="4" name="Group 4"/>
          <p:cNvGrpSpPr/>
          <p:nvPr/>
        </p:nvGrpSpPr>
        <p:grpSpPr>
          <a:xfrm>
            <a:off x="446036" y="2970732"/>
            <a:ext cx="15056777" cy="4143829"/>
            <a:chOff x="0" y="0"/>
            <a:chExt cx="20075703" cy="5525105"/>
          </a:xfrm>
        </p:grpSpPr>
        <p:sp>
          <p:nvSpPr>
            <p:cNvPr id="5" name="Freeform 5"/>
            <p:cNvSpPr/>
            <p:nvPr/>
          </p:nvSpPr>
          <p:spPr>
            <a:xfrm>
              <a:off x="0" y="0"/>
              <a:ext cx="20075703" cy="5008513"/>
            </a:xfrm>
            <a:custGeom>
              <a:avLst/>
              <a:gdLst/>
              <a:ahLst/>
              <a:cxnLst/>
              <a:rect l="l" t="t" r="r" b="b"/>
              <a:pathLst>
                <a:path w="20075703" h="5008513">
                  <a:moveTo>
                    <a:pt x="0" y="0"/>
                  </a:moveTo>
                  <a:lnTo>
                    <a:pt x="20075703" y="0"/>
                  </a:lnTo>
                  <a:lnTo>
                    <a:pt x="20075703" y="5008513"/>
                  </a:lnTo>
                  <a:lnTo>
                    <a:pt x="0" y="5008513"/>
                  </a:lnTo>
                  <a:close/>
                </a:path>
              </a:pathLst>
            </a:custGeom>
          </p:spPr>
          <p:txBody>
            <a:bodyPr/>
            <a:lstStyle/>
            <a:p>
              <a:endParaRPr lang="en-GB" sz="1400"/>
            </a:p>
          </p:txBody>
        </p:sp>
        <p:sp>
          <p:nvSpPr>
            <p:cNvPr id="6" name="TextBox 6"/>
            <p:cNvSpPr txBox="1"/>
            <p:nvPr/>
          </p:nvSpPr>
          <p:spPr>
            <a:xfrm>
              <a:off x="116487" y="268941"/>
              <a:ext cx="18389599" cy="5256164"/>
            </a:xfrm>
            <a:prstGeom prst="rect">
              <a:avLst/>
            </a:prstGeom>
          </p:spPr>
          <p:txBody>
            <a:bodyPr lIns="0" tIns="0" rIns="0" bIns="0" rtlCol="0" anchor="t"/>
            <a:lstStyle/>
            <a:p>
              <a:pPr algn="l">
                <a:lnSpc>
                  <a:spcPts val="14400"/>
                </a:lnSpc>
              </a:pPr>
              <a:r>
                <a:rPr lang="en-US" sz="8000" b="1" dirty="0">
                  <a:solidFill>
                    <a:srgbClr val="005EB8"/>
                  </a:solidFill>
                  <a:ea typeface="Calibri (MS) Bold"/>
                  <a:cs typeface="Calibri (MS) Bold"/>
                  <a:sym typeface="Calibri (MS) Bold"/>
                </a:rPr>
                <a:t>National Child Measurement </a:t>
              </a:r>
              <a:r>
                <a:rPr lang="en-US" sz="8000" b="1" dirty="0" err="1">
                  <a:solidFill>
                    <a:srgbClr val="005EB8"/>
                  </a:solidFill>
                  <a:ea typeface="Calibri (MS) Bold"/>
                  <a:cs typeface="Calibri (MS) Bold"/>
                  <a:sym typeface="Calibri (MS) Bold"/>
                </a:rPr>
                <a:t>Programme</a:t>
              </a:r>
              <a:endParaRPr lang="en-US" sz="8000" b="1" dirty="0">
                <a:solidFill>
                  <a:srgbClr val="005EB8"/>
                </a:solidFill>
                <a:ea typeface="Calibri (MS) Bold"/>
                <a:cs typeface="Calibri (MS) Bold"/>
                <a:sym typeface="Calibri (MS) Bold"/>
              </a:endParaRPr>
            </a:p>
            <a:p>
              <a:pPr algn="l">
                <a:lnSpc>
                  <a:spcPts val="4320"/>
                </a:lnSpc>
              </a:pPr>
              <a:endParaRPr lang="en-US" sz="4400" b="1" dirty="0">
                <a:solidFill>
                  <a:srgbClr val="005EB8"/>
                </a:solidFill>
                <a:ea typeface="Calibri (MS)"/>
                <a:cs typeface="Calibri (MS)"/>
                <a:sym typeface="Calibri (MS)"/>
              </a:endParaRPr>
            </a:p>
          </p:txBody>
        </p:sp>
      </p:grpSp>
      <p:sp>
        <p:nvSpPr>
          <p:cNvPr id="7" name="Freeform 7"/>
          <p:cNvSpPr/>
          <p:nvPr/>
        </p:nvSpPr>
        <p:spPr>
          <a:xfrm>
            <a:off x="392178" y="570862"/>
            <a:ext cx="5393913" cy="1139951"/>
          </a:xfrm>
          <a:custGeom>
            <a:avLst/>
            <a:gdLst/>
            <a:ahLst/>
            <a:cxnLst/>
            <a:rect l="l" t="t" r="r" b="b"/>
            <a:pathLst>
              <a:path w="5393913" h="1139951">
                <a:moveTo>
                  <a:pt x="0" y="0"/>
                </a:moveTo>
                <a:lnTo>
                  <a:pt x="5393913" y="0"/>
                </a:lnTo>
                <a:lnTo>
                  <a:pt x="5393913" y="1139951"/>
                </a:lnTo>
                <a:lnTo>
                  <a:pt x="0" y="1139951"/>
                </a:lnTo>
                <a:lnTo>
                  <a:pt x="0" y="0"/>
                </a:lnTo>
                <a:close/>
              </a:path>
            </a:pathLst>
          </a:custGeom>
          <a:blipFill>
            <a:blip r:embed="rId3"/>
            <a:stretch>
              <a:fillRect/>
            </a:stretch>
          </a:blipFill>
        </p:spPr>
        <p:txBody>
          <a:bodyPr/>
          <a:lstStyle/>
          <a:p>
            <a:endParaRPr lang="en-GB"/>
          </a:p>
        </p:txBody>
      </p:sp>
      <p:sp>
        <p:nvSpPr>
          <p:cNvPr id="8" name="Freeform 8"/>
          <p:cNvSpPr/>
          <p:nvPr/>
        </p:nvSpPr>
        <p:spPr>
          <a:xfrm>
            <a:off x="446036" y="8620659"/>
            <a:ext cx="7752267" cy="1550453"/>
          </a:xfrm>
          <a:custGeom>
            <a:avLst/>
            <a:gdLst/>
            <a:ahLst/>
            <a:cxnLst/>
            <a:rect l="l" t="t" r="r" b="b"/>
            <a:pathLst>
              <a:path w="7752267" h="1550453">
                <a:moveTo>
                  <a:pt x="0" y="0"/>
                </a:moveTo>
                <a:lnTo>
                  <a:pt x="7752267" y="0"/>
                </a:lnTo>
                <a:lnTo>
                  <a:pt x="7752267" y="1550453"/>
                </a:lnTo>
                <a:lnTo>
                  <a:pt x="0" y="1550453"/>
                </a:lnTo>
                <a:lnTo>
                  <a:pt x="0" y="0"/>
                </a:lnTo>
                <a:close/>
              </a:path>
            </a:pathLst>
          </a:custGeom>
          <a:blipFill>
            <a:blip r:embed="rId4"/>
            <a:stretch>
              <a:fillRect/>
            </a:stretch>
          </a:blipFill>
        </p:spPr>
        <p:txBody>
          <a:bodyPr/>
          <a:lstStyle/>
          <a:p>
            <a:endParaRPr lang="en-GB"/>
          </a:p>
        </p:txBody>
      </p:sp>
      <p:pic>
        <p:nvPicPr>
          <p:cNvPr id="12" name="Picture 11">
            <a:extLst>
              <a:ext uri="{FF2B5EF4-FFF2-40B4-BE49-F238E27FC236}">
                <a16:creationId xmlns:a16="http://schemas.microsoft.com/office/drawing/2014/main" id="{EA2348AB-CE6D-E3C4-5A61-57655BD97ED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6200000">
            <a:off x="10971644" y="2970644"/>
            <a:ext cx="10280329" cy="4352383"/>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2"/>
          <p:cNvGrpSpPr/>
          <p:nvPr/>
        </p:nvGrpSpPr>
        <p:grpSpPr>
          <a:xfrm>
            <a:off x="15364189" y="9439428"/>
            <a:ext cx="2681216" cy="566996"/>
            <a:chOff x="0" y="0"/>
            <a:chExt cx="3574954" cy="755994"/>
          </a:xfrm>
        </p:grpSpPr>
        <p:sp>
          <p:nvSpPr>
            <p:cNvPr id="13" name="Freeform 13" descr="A picture containing graphics, font, screenshot, graphic design  Description automatically generated"/>
            <p:cNvSpPr/>
            <p:nvPr/>
          </p:nvSpPr>
          <p:spPr>
            <a:xfrm>
              <a:off x="0" y="0"/>
              <a:ext cx="3574923" cy="756031"/>
            </a:xfrm>
            <a:custGeom>
              <a:avLst/>
              <a:gdLst/>
              <a:ahLst/>
              <a:cxnLst/>
              <a:rect l="l" t="t" r="r" b="b"/>
              <a:pathLst>
                <a:path w="3574923" h="756031">
                  <a:moveTo>
                    <a:pt x="0" y="0"/>
                  </a:moveTo>
                  <a:lnTo>
                    <a:pt x="3574923" y="0"/>
                  </a:lnTo>
                  <a:lnTo>
                    <a:pt x="3574923" y="756031"/>
                  </a:lnTo>
                  <a:lnTo>
                    <a:pt x="0" y="756031"/>
                  </a:lnTo>
                  <a:lnTo>
                    <a:pt x="0" y="0"/>
                  </a:lnTo>
                  <a:close/>
                </a:path>
              </a:pathLst>
            </a:custGeom>
            <a:blipFill>
              <a:blip r:embed="rId4"/>
              <a:stretch>
                <a:fillRect t="-31" b="-26"/>
              </a:stretch>
            </a:blipFill>
          </p:spPr>
          <p:txBody>
            <a:bodyPr/>
            <a:lstStyle/>
            <a:p>
              <a:endParaRPr lang="en-GB"/>
            </a:p>
          </p:txBody>
        </p:sp>
      </p:grpSp>
      <p:pic>
        <p:nvPicPr>
          <p:cNvPr id="2" name="Online Media 1" title="National Child Measurement Programme">
            <a:hlinkClick r:id="" action="ppaction://media"/>
            <a:extLst>
              <a:ext uri="{FF2B5EF4-FFF2-40B4-BE49-F238E27FC236}">
                <a16:creationId xmlns:a16="http://schemas.microsoft.com/office/drawing/2014/main" id="{AA7B189C-CB31-FA98-F5F4-14B149E67BA3}"/>
              </a:ext>
            </a:extLst>
          </p:cNvPr>
          <p:cNvPicPr>
            <a:picLocks noRot="1" noChangeAspect="1"/>
          </p:cNvPicPr>
          <p:nvPr>
            <a:videoFile r:link="rId1"/>
          </p:nvPr>
        </p:nvPicPr>
        <p:blipFill>
          <a:blip r:embed="rId5"/>
          <a:stretch>
            <a:fillRect/>
          </a:stretch>
        </p:blipFill>
        <p:spPr>
          <a:xfrm>
            <a:off x="6824" y="8530"/>
            <a:ext cx="18247540" cy="1030986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3"/>
          <p:cNvSpPr/>
          <p:nvPr/>
        </p:nvSpPr>
        <p:spPr>
          <a:xfrm>
            <a:off x="1303020" y="547688"/>
            <a:ext cx="11210194" cy="859081"/>
          </a:xfrm>
          <a:custGeom>
            <a:avLst/>
            <a:gdLst/>
            <a:ahLst/>
            <a:cxnLst/>
            <a:rect l="l" t="t" r="r" b="b"/>
            <a:pathLst>
              <a:path w="14946925" h="1145442">
                <a:moveTo>
                  <a:pt x="0" y="0"/>
                </a:moveTo>
                <a:lnTo>
                  <a:pt x="14946925" y="0"/>
                </a:lnTo>
                <a:lnTo>
                  <a:pt x="14946925" y="1145442"/>
                </a:lnTo>
                <a:lnTo>
                  <a:pt x="0" y="1145442"/>
                </a:lnTo>
                <a:close/>
              </a:path>
            </a:pathLst>
          </a:custGeom>
        </p:spPr>
        <p:txBody>
          <a:bodyPr/>
          <a:lstStyle/>
          <a:p>
            <a:endParaRPr lang="en-GB"/>
          </a:p>
        </p:txBody>
      </p:sp>
      <p:grpSp>
        <p:nvGrpSpPr>
          <p:cNvPr id="7" name="Group 7"/>
          <p:cNvGrpSpPr/>
          <p:nvPr/>
        </p:nvGrpSpPr>
        <p:grpSpPr>
          <a:xfrm>
            <a:off x="15364189" y="9439428"/>
            <a:ext cx="2681216" cy="566996"/>
            <a:chOff x="0" y="0"/>
            <a:chExt cx="3574954" cy="755994"/>
          </a:xfrm>
        </p:grpSpPr>
        <p:sp>
          <p:nvSpPr>
            <p:cNvPr id="8" name="Freeform 8" descr="A picture containing graphics, font, screenshot, graphic design  Description automatically generated"/>
            <p:cNvSpPr/>
            <p:nvPr/>
          </p:nvSpPr>
          <p:spPr>
            <a:xfrm>
              <a:off x="0" y="0"/>
              <a:ext cx="3574923" cy="756031"/>
            </a:xfrm>
            <a:custGeom>
              <a:avLst/>
              <a:gdLst/>
              <a:ahLst/>
              <a:cxnLst/>
              <a:rect l="l" t="t" r="r" b="b"/>
              <a:pathLst>
                <a:path w="3574923" h="756031">
                  <a:moveTo>
                    <a:pt x="0" y="0"/>
                  </a:moveTo>
                  <a:lnTo>
                    <a:pt x="3574923" y="0"/>
                  </a:lnTo>
                  <a:lnTo>
                    <a:pt x="3574923" y="756031"/>
                  </a:lnTo>
                  <a:lnTo>
                    <a:pt x="0" y="756031"/>
                  </a:lnTo>
                  <a:lnTo>
                    <a:pt x="0" y="0"/>
                  </a:lnTo>
                  <a:close/>
                </a:path>
              </a:pathLst>
            </a:custGeom>
            <a:blipFill>
              <a:blip r:embed="rId2"/>
              <a:stretch>
                <a:fillRect t="-31" b="-26"/>
              </a:stretch>
            </a:blipFill>
          </p:spPr>
          <p:txBody>
            <a:bodyPr/>
            <a:lstStyle/>
            <a:p>
              <a:endParaRPr lang="en-GB"/>
            </a:p>
          </p:txBody>
        </p:sp>
      </p:grpSp>
      <p:sp>
        <p:nvSpPr>
          <p:cNvPr id="10" name="Freeform 4">
            <a:extLst>
              <a:ext uri="{FF2B5EF4-FFF2-40B4-BE49-F238E27FC236}">
                <a16:creationId xmlns:a16="http://schemas.microsoft.com/office/drawing/2014/main" id="{7BD2A872-6B96-5813-CC92-BD64E658D287}"/>
              </a:ext>
            </a:extLst>
          </p:cNvPr>
          <p:cNvSpPr/>
          <p:nvPr/>
        </p:nvSpPr>
        <p:spPr>
          <a:xfrm>
            <a:off x="12667889" y="1406769"/>
            <a:ext cx="2551549" cy="854842"/>
          </a:xfrm>
          <a:custGeom>
            <a:avLst/>
            <a:gdLst/>
            <a:ahLst/>
            <a:cxnLst/>
            <a:rect l="l" t="t" r="r" b="b"/>
            <a:pathLst>
              <a:path w="4889248" h="1741795">
                <a:moveTo>
                  <a:pt x="0" y="0"/>
                </a:moveTo>
                <a:lnTo>
                  <a:pt x="4889248" y="0"/>
                </a:lnTo>
                <a:lnTo>
                  <a:pt x="4889248" y="1741795"/>
                </a:lnTo>
                <a:lnTo>
                  <a:pt x="0" y="1741795"/>
                </a:lnTo>
                <a:lnTo>
                  <a:pt x="0" y="0"/>
                </a:lnTo>
                <a:close/>
              </a:path>
            </a:pathLst>
          </a:custGeom>
          <a:blipFill>
            <a:blip r:embed="rId3"/>
            <a:stretch>
              <a:fillRect/>
            </a:stretch>
          </a:blipFill>
        </p:spPr>
        <p:txBody>
          <a:bodyPr/>
          <a:lstStyle/>
          <a:p>
            <a:pPr defTabSz="609630"/>
            <a:endParaRPr lang="en-GB" sz="1200">
              <a:solidFill>
                <a:prstClr val="black"/>
              </a:solidFill>
              <a:latin typeface="Calibri"/>
            </a:endParaRPr>
          </a:p>
        </p:txBody>
      </p:sp>
      <p:sp>
        <p:nvSpPr>
          <p:cNvPr id="11" name="TextBox 10">
            <a:extLst>
              <a:ext uri="{FF2B5EF4-FFF2-40B4-BE49-F238E27FC236}">
                <a16:creationId xmlns:a16="http://schemas.microsoft.com/office/drawing/2014/main" id="{31F1906E-E20F-8CBD-2DC8-54C3D0B3F0ED}"/>
              </a:ext>
            </a:extLst>
          </p:cNvPr>
          <p:cNvSpPr txBox="1"/>
          <p:nvPr/>
        </p:nvSpPr>
        <p:spPr>
          <a:xfrm>
            <a:off x="2127195" y="8733131"/>
            <a:ext cx="1843126" cy="769441"/>
          </a:xfrm>
          <a:prstGeom prst="rect">
            <a:avLst/>
          </a:prstGeom>
          <a:noFill/>
        </p:spPr>
        <p:txBody>
          <a:bodyPr wrap="square" rtlCol="0">
            <a:spAutoFit/>
          </a:bodyPr>
          <a:lstStyle/>
          <a:p>
            <a:r>
              <a:rPr lang="en-GB" sz="2200" dirty="0"/>
              <a:t>Speak to a School Nurse.</a:t>
            </a:r>
          </a:p>
        </p:txBody>
      </p:sp>
      <p:sp>
        <p:nvSpPr>
          <p:cNvPr id="12" name="TextBox 11">
            <a:extLst>
              <a:ext uri="{FF2B5EF4-FFF2-40B4-BE49-F238E27FC236}">
                <a16:creationId xmlns:a16="http://schemas.microsoft.com/office/drawing/2014/main" id="{A44349E6-3058-0D09-77D9-A773C05372CF}"/>
              </a:ext>
            </a:extLst>
          </p:cNvPr>
          <p:cNvSpPr txBox="1"/>
          <p:nvPr/>
        </p:nvSpPr>
        <p:spPr>
          <a:xfrm>
            <a:off x="12513214" y="2400300"/>
            <a:ext cx="2551549" cy="430887"/>
          </a:xfrm>
          <a:prstGeom prst="rect">
            <a:avLst/>
          </a:prstGeom>
          <a:noFill/>
        </p:spPr>
        <p:txBody>
          <a:bodyPr wrap="square" rtlCol="0">
            <a:spAutoFit/>
          </a:bodyPr>
          <a:lstStyle/>
          <a:p>
            <a:r>
              <a:rPr lang="en-GB" sz="2200" dirty="0"/>
              <a:t>Speak to Childline.</a:t>
            </a:r>
          </a:p>
        </p:txBody>
      </p:sp>
      <p:sp>
        <p:nvSpPr>
          <p:cNvPr id="13" name="TextBox 12">
            <a:extLst>
              <a:ext uri="{FF2B5EF4-FFF2-40B4-BE49-F238E27FC236}">
                <a16:creationId xmlns:a16="http://schemas.microsoft.com/office/drawing/2014/main" id="{4B145E4A-DBB1-E5E8-0200-AA8DD95D4C39}"/>
              </a:ext>
            </a:extLst>
          </p:cNvPr>
          <p:cNvSpPr txBox="1"/>
          <p:nvPr/>
        </p:nvSpPr>
        <p:spPr>
          <a:xfrm>
            <a:off x="2312128" y="3584770"/>
            <a:ext cx="3810000" cy="769441"/>
          </a:xfrm>
          <a:prstGeom prst="rect">
            <a:avLst/>
          </a:prstGeom>
          <a:noFill/>
        </p:spPr>
        <p:txBody>
          <a:bodyPr wrap="square" lIns="91440" tIns="45720" rIns="91440" bIns="45720" anchor="t">
            <a:spAutoFit/>
          </a:bodyPr>
          <a:lstStyle/>
          <a:p>
            <a:pPr>
              <a:defRPr/>
            </a:pPr>
            <a:r>
              <a:rPr lang="en-GB" sz="2200" dirty="0">
                <a:solidFill>
                  <a:prstClr val="black"/>
                </a:solidFill>
              </a:rPr>
              <a:t>Speak to a trusted adult in school.</a:t>
            </a:r>
          </a:p>
        </p:txBody>
      </p:sp>
      <p:pic>
        <p:nvPicPr>
          <p:cNvPr id="15" name="Picture 14">
            <a:extLst>
              <a:ext uri="{FF2B5EF4-FFF2-40B4-BE49-F238E27FC236}">
                <a16:creationId xmlns:a16="http://schemas.microsoft.com/office/drawing/2014/main" id="{001DE44E-1AB6-D313-9533-A10D5AAE2F83}"/>
              </a:ext>
            </a:extLst>
          </p:cNvPr>
          <p:cNvPicPr>
            <a:picLocks noChangeAspect="1"/>
          </p:cNvPicPr>
          <p:nvPr/>
        </p:nvPicPr>
        <p:blipFill>
          <a:blip r:embed="rId4"/>
          <a:stretch>
            <a:fillRect/>
          </a:stretch>
        </p:blipFill>
        <p:spPr>
          <a:xfrm>
            <a:off x="1828800" y="6132559"/>
            <a:ext cx="2439917" cy="2439917"/>
          </a:xfrm>
          <a:prstGeom prst="rect">
            <a:avLst/>
          </a:prstGeom>
        </p:spPr>
      </p:pic>
      <p:pic>
        <p:nvPicPr>
          <p:cNvPr id="16" name="Picture 15">
            <a:extLst>
              <a:ext uri="{FF2B5EF4-FFF2-40B4-BE49-F238E27FC236}">
                <a16:creationId xmlns:a16="http://schemas.microsoft.com/office/drawing/2014/main" id="{E918F635-90B4-0D7E-4DA5-FC8E0DAB404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127195" y="638864"/>
            <a:ext cx="4200944" cy="2801152"/>
          </a:xfrm>
          <a:prstGeom prst="roundRect">
            <a:avLst/>
          </a:prstGeom>
        </p:spPr>
      </p:pic>
      <p:sp>
        <p:nvSpPr>
          <p:cNvPr id="17" name="Freeform 6">
            <a:extLst>
              <a:ext uri="{FF2B5EF4-FFF2-40B4-BE49-F238E27FC236}">
                <a16:creationId xmlns:a16="http://schemas.microsoft.com/office/drawing/2014/main" id="{1EECDC13-449F-2028-1D34-64A31B62ABD1}"/>
              </a:ext>
            </a:extLst>
          </p:cNvPr>
          <p:cNvSpPr/>
          <p:nvPr/>
        </p:nvSpPr>
        <p:spPr>
          <a:xfrm>
            <a:off x="7006880" y="3288719"/>
            <a:ext cx="4609476" cy="3845490"/>
          </a:xfrm>
          <a:custGeom>
            <a:avLst/>
            <a:gdLst/>
            <a:ahLst/>
            <a:cxnLst/>
            <a:rect l="l" t="t" r="r" b="b"/>
            <a:pathLst>
              <a:path w="4538594" h="3936199">
                <a:moveTo>
                  <a:pt x="0" y="0"/>
                </a:moveTo>
                <a:lnTo>
                  <a:pt x="4538594" y="0"/>
                </a:lnTo>
                <a:lnTo>
                  <a:pt x="4538594" y="3936198"/>
                </a:lnTo>
                <a:lnTo>
                  <a:pt x="0" y="3936198"/>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defTabSz="609630"/>
            <a:endParaRPr lang="en-GB" sz="1200">
              <a:solidFill>
                <a:prstClr val="black"/>
              </a:solidFill>
              <a:latin typeface="Calibri"/>
            </a:endParaRPr>
          </a:p>
        </p:txBody>
      </p:sp>
      <p:sp>
        <p:nvSpPr>
          <p:cNvPr id="18" name="TextBox 7">
            <a:extLst>
              <a:ext uri="{FF2B5EF4-FFF2-40B4-BE49-F238E27FC236}">
                <a16:creationId xmlns:a16="http://schemas.microsoft.com/office/drawing/2014/main" id="{7F4F6F71-4418-5382-34FA-E2B97BF37AD4}"/>
              </a:ext>
            </a:extLst>
          </p:cNvPr>
          <p:cNvSpPr txBox="1"/>
          <p:nvPr/>
        </p:nvSpPr>
        <p:spPr>
          <a:xfrm rot="-810814">
            <a:off x="7109890" y="4479454"/>
            <a:ext cx="4142249" cy="1661993"/>
          </a:xfrm>
          <a:prstGeom prst="rect">
            <a:avLst/>
          </a:prstGeom>
        </p:spPr>
        <p:txBody>
          <a:bodyPr wrap="square" lIns="0" tIns="0" rIns="0" bIns="0" rtlCol="0" anchor="t">
            <a:spAutoFit/>
          </a:bodyPr>
          <a:lstStyle/>
          <a:p>
            <a:pPr algn="ctr" defTabSz="609630"/>
            <a:r>
              <a:rPr lang="en-US" sz="5400" spc="75" dirty="0">
                <a:solidFill>
                  <a:srgbClr val="000000"/>
                </a:solidFill>
                <a:ea typeface="Krabuler"/>
                <a:cs typeface="Krabuler"/>
                <a:sym typeface="Krabuler"/>
              </a:rPr>
              <a:t>Further support</a:t>
            </a:r>
          </a:p>
        </p:txBody>
      </p:sp>
      <p:sp>
        <p:nvSpPr>
          <p:cNvPr id="19" name="Freeform 10">
            <a:extLst>
              <a:ext uri="{FF2B5EF4-FFF2-40B4-BE49-F238E27FC236}">
                <a16:creationId xmlns:a16="http://schemas.microsoft.com/office/drawing/2014/main" id="{CD440285-2833-9B00-A9A5-0901F9473481}"/>
              </a:ext>
            </a:extLst>
          </p:cNvPr>
          <p:cNvSpPr/>
          <p:nvPr/>
        </p:nvSpPr>
        <p:spPr>
          <a:xfrm rot="-6660997">
            <a:off x="6290188" y="6913997"/>
            <a:ext cx="1479235" cy="1400774"/>
          </a:xfrm>
          <a:custGeom>
            <a:avLst/>
            <a:gdLst/>
            <a:ahLst/>
            <a:cxnLst/>
            <a:rect l="l" t="t" r="r" b="b"/>
            <a:pathLst>
              <a:path w="1514128" h="1379233">
                <a:moveTo>
                  <a:pt x="0" y="0"/>
                </a:moveTo>
                <a:lnTo>
                  <a:pt x="1514129" y="0"/>
                </a:lnTo>
                <a:lnTo>
                  <a:pt x="1514129" y="1379234"/>
                </a:lnTo>
                <a:lnTo>
                  <a:pt x="0" y="1379234"/>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pPr defTabSz="609630"/>
            <a:endParaRPr lang="en-GB" sz="1200">
              <a:solidFill>
                <a:prstClr val="black"/>
              </a:solidFill>
              <a:latin typeface="Calibri"/>
            </a:endParaRPr>
          </a:p>
        </p:txBody>
      </p:sp>
      <p:sp>
        <p:nvSpPr>
          <p:cNvPr id="20" name="TextBox 19">
            <a:extLst>
              <a:ext uri="{FF2B5EF4-FFF2-40B4-BE49-F238E27FC236}">
                <a16:creationId xmlns:a16="http://schemas.microsoft.com/office/drawing/2014/main" id="{CFF3369E-CCA5-3ED6-C080-4E7D29A1D03C}"/>
              </a:ext>
            </a:extLst>
          </p:cNvPr>
          <p:cNvSpPr txBox="1"/>
          <p:nvPr/>
        </p:nvSpPr>
        <p:spPr>
          <a:xfrm>
            <a:off x="12115800" y="8541554"/>
            <a:ext cx="4953000" cy="430887"/>
          </a:xfrm>
          <a:prstGeom prst="rect">
            <a:avLst/>
          </a:prstGeom>
          <a:noFill/>
        </p:spPr>
        <p:txBody>
          <a:bodyPr wrap="square" rtlCol="0">
            <a:spAutoFit/>
          </a:bodyPr>
          <a:lstStyle/>
          <a:p>
            <a:r>
              <a:rPr lang="en-GB" sz="2200" dirty="0"/>
              <a:t>Speak to a trusted adult at home.</a:t>
            </a:r>
          </a:p>
        </p:txBody>
      </p:sp>
      <p:pic>
        <p:nvPicPr>
          <p:cNvPr id="21" name="Picture 20" descr="A person and a child looking at a computer&#10;&#10;AI-generated content may be incorrect.">
            <a:extLst>
              <a:ext uri="{FF2B5EF4-FFF2-40B4-BE49-F238E27FC236}">
                <a16:creationId xmlns:a16="http://schemas.microsoft.com/office/drawing/2014/main" id="{20D96DC1-6BB6-B271-7B87-DFB9C8151B72}"/>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2130585" y="6362700"/>
            <a:ext cx="3650886" cy="2053623"/>
          </a:xfrm>
          <a:prstGeom prst="round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238</TotalTime>
  <Words>518</Words>
  <Application>Microsoft Office PowerPoint</Application>
  <PresentationFormat>Custom</PresentationFormat>
  <Paragraphs>41</Paragraphs>
  <Slides>4</Slides>
  <Notes>3</Notes>
  <HiddenSlides>1</HiddenSlides>
  <MMClips>1</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vt:i4>
      </vt:variant>
    </vt:vector>
  </HeadingPairs>
  <TitlesOfParts>
    <vt:vector size="12" baseType="lpstr">
      <vt:lpstr>Calibri</vt:lpstr>
      <vt:lpstr>Krabuler</vt:lpstr>
      <vt:lpstr>Arial</vt:lpstr>
      <vt:lpstr>Calibri (MS) Bold</vt:lpstr>
      <vt:lpstr>Calibri (MS)</vt:lpstr>
      <vt:lpstr>Aptos</vt:lpstr>
      <vt:lpstr>Symbol</vt:lpstr>
      <vt:lpstr>Office Theme</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Draft template of School Health Service presentation</dc:title>
  <cp:lastModifiedBy>Cox Cassandra (R0A) Manchester University NHS FT</cp:lastModifiedBy>
  <cp:revision>4</cp:revision>
  <dcterms:created xsi:type="dcterms:W3CDTF">2006-08-16T00:00:00Z</dcterms:created>
  <dcterms:modified xsi:type="dcterms:W3CDTF">2026-09-02T10:31:24Z</dcterms:modified>
  <dc:identifier>DAHKGvjofhU</dc:identifier>
</cp:coreProperties>
</file>