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
  </p:notesMasterIdLst>
  <p:sldIdLst>
    <p:sldId id="259" r:id="rId2"/>
    <p:sldId id="256" r:id="rId3"/>
    <p:sldId id="257" r:id="rId4"/>
    <p:sldId id="258" r:id="rId5"/>
  </p:sldIdLst>
  <p:sldSz cx="18288000" cy="10287000"/>
  <p:notesSz cx="6858000" cy="9144000"/>
  <p:embeddedFontLst>
    <p:embeddedFont>
      <p:font typeface="Calibri (MS)" panose="020B0604020202020204" charset="0"/>
      <p:regular r:id="rId7"/>
    </p:embeddedFont>
    <p:embeddedFont>
      <p:font typeface="Calibri (MS) Bold" panose="020B0604020202020204" charset="0"/>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83FB40-A2C0-49CE-9B19-4C9C2BCA3933}" v="5" dt="2026-09-11T09:39:40.4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2751" autoAdjust="0"/>
  </p:normalViewPr>
  <p:slideViewPr>
    <p:cSldViewPr>
      <p:cViewPr varScale="1">
        <p:scale>
          <a:sx n="61" d="100"/>
          <a:sy n="61" d="100"/>
        </p:scale>
        <p:origin x="131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11.09.2026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4045076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dirty="0"/>
              <a:t>Video link: https://youtu.be/L_DqdtjqHZA?si=vx6WCYFw6R-DMi5b</a:t>
            </a:r>
          </a:p>
          <a:p>
            <a:endParaRPr lang="en-GB" dirty="0"/>
          </a:p>
          <a:p>
            <a:pPr fontAlgn="t"/>
            <a:r>
              <a:rPr lang="en-GB" dirty="0"/>
              <a:t>Subtitles: This video already has subtitles. Please ensure the subtitles generated by YouTube are turned off. </a:t>
            </a:r>
            <a:r>
              <a:rPr lang="en-GB" sz="1200" b="0" i="0" kern="1200" dirty="0">
                <a:solidFill>
                  <a:schemeClr val="tx1"/>
                </a:solidFill>
                <a:effectLst/>
                <a:latin typeface="+mn-lt"/>
                <a:ea typeface="+mn-ea"/>
                <a:cs typeface="+mn-cs"/>
              </a:rPr>
              <a:t>If additional subtitles are displayed, click the </a:t>
            </a:r>
            <a:r>
              <a:rPr lang="en-GB" sz="1200" b="1" i="0" kern="1200" dirty="0">
                <a:solidFill>
                  <a:schemeClr val="tx1"/>
                </a:solidFill>
                <a:effectLst/>
                <a:latin typeface="+mn-lt"/>
                <a:ea typeface="+mn-ea"/>
                <a:cs typeface="+mn-cs"/>
              </a:rPr>
              <a:t>CC</a:t>
            </a:r>
            <a:r>
              <a:rPr lang="en-GB" sz="1200" b="0" i="0" kern="1200" dirty="0">
                <a:solidFill>
                  <a:schemeClr val="tx1"/>
                </a:solidFill>
                <a:effectLst/>
                <a:latin typeface="+mn-lt"/>
                <a:ea typeface="+mn-ea"/>
                <a:cs typeface="+mn-cs"/>
              </a:rPr>
              <a:t> button in the top-right corner of the video to turn them off.</a:t>
            </a:r>
          </a:p>
          <a:p>
            <a:endParaRPr lang="en-GB" dirty="0"/>
          </a:p>
          <a:p>
            <a:r>
              <a:rPr lang="en-GB" dirty="0"/>
              <a:t>Please contact healthy.schools@mft.nhs.uk if you are unable to access the video. </a:t>
            </a: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2686981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dirty="0"/>
              <a:t>Please add any additional support you have available at your school. </a:t>
            </a:r>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1158112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padlet.com/mfthealthyweightteam/parents-and-carers-healthy-lifestyles-padlet-elnazc7cutl4wu1q"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secure.refer-all.net/referrals/manchester/refer" TargetMode="External"/><Relationship Id="rId5" Type="http://schemas.openxmlformats.org/officeDocument/2006/relationships/hyperlink" Target="mailto:mft.healthyweightteam@nhs.net" TargetMode="External"/><Relationship Id="rId4" Type="http://schemas.openxmlformats.org/officeDocument/2006/relationships/hyperlink" Target="https://eur01.safelinks.protection.outlook.com/?url=https%3A%2F%2Fpadlet.com%2Fhealthyschools%2Fschool-health-offer-2025-26-lk6xqt2ae0858ejp%2Fwish%2FAL83WzE1BpyMZ0Pg&amp;data=05%7C02%7CCassandra.Cox%40mft.nhs.uk%7C8ae7c5cc07da40c58f9f08de738d5151%7Cddc77078e8034eeb80cadd03ba7459c4%7C0%7C0%7C639075248279024191%7CUnknown%7CTWFpbGZsb3d8eyJFbXB0eU1hcGkiOnRydWUsIlYiOiIwLjAuMDAwMCIsIlAiOiJXaW4zMiIsIkFOIjoiTWFpbCIsIldUIjoyfQ%3D%3D%7C0%7C%7C%7C&amp;sdata=LfUc3vP8RkR8wUpcRvbmwPbzbUL1TdX03M9WY3T%2FJgY%3D&amp;reserved=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L_DqdtjqHZA?feature=oembed" TargetMode="External"/><Relationship Id="rId5" Type="http://schemas.openxmlformats.org/officeDocument/2006/relationships/image" Target="../media/image5.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png"/><Relationship Id="rId7"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B887B55-DDEE-EDF0-DA8F-63485709D6EF}"/>
            </a:ext>
          </a:extLst>
        </p:cNvPr>
        <p:cNvGrpSpPr/>
        <p:nvPr/>
      </p:nvGrpSpPr>
      <p:grpSpPr>
        <a:xfrm>
          <a:off x="0" y="0"/>
          <a:ext cx="0" cy="0"/>
          <a:chOff x="0" y="0"/>
          <a:chExt cx="0" cy="0"/>
        </a:xfrm>
      </p:grpSpPr>
      <p:grpSp>
        <p:nvGrpSpPr>
          <p:cNvPr id="40" name="Group 14">
            <a:extLst>
              <a:ext uri="{FF2B5EF4-FFF2-40B4-BE49-F238E27FC236}">
                <a16:creationId xmlns:a16="http://schemas.microsoft.com/office/drawing/2014/main" id="{AEFC1483-C892-8435-DF09-55C029508154}"/>
              </a:ext>
            </a:extLst>
          </p:cNvPr>
          <p:cNvGrpSpPr/>
          <p:nvPr/>
        </p:nvGrpSpPr>
        <p:grpSpPr>
          <a:xfrm>
            <a:off x="236998" y="6843474"/>
            <a:ext cx="14592552" cy="3335347"/>
            <a:chOff x="0" y="0"/>
            <a:chExt cx="4483488" cy="608117"/>
          </a:xfrm>
        </p:grpSpPr>
        <p:sp>
          <p:nvSpPr>
            <p:cNvPr id="41" name="Freeform 15">
              <a:extLst>
                <a:ext uri="{FF2B5EF4-FFF2-40B4-BE49-F238E27FC236}">
                  <a16:creationId xmlns:a16="http://schemas.microsoft.com/office/drawing/2014/main" id="{C90C7B1A-C713-F704-5807-6A92C16C49BD}"/>
                </a:ext>
              </a:extLst>
            </p:cNvPr>
            <p:cNvSpPr/>
            <p:nvPr/>
          </p:nvSpPr>
          <p:spPr>
            <a:xfrm>
              <a:off x="0" y="18200"/>
              <a:ext cx="4483488" cy="589917"/>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sp>
          <p:nvSpPr>
            <p:cNvPr id="42" name="TextBox 16">
              <a:extLst>
                <a:ext uri="{FF2B5EF4-FFF2-40B4-BE49-F238E27FC236}">
                  <a16:creationId xmlns:a16="http://schemas.microsoft.com/office/drawing/2014/main" id="{58277350-5461-273D-BE3D-EF67A1F00200}"/>
                </a:ext>
              </a:extLst>
            </p:cNvPr>
            <p:cNvSpPr txBox="1"/>
            <p:nvPr/>
          </p:nvSpPr>
          <p:spPr>
            <a:xfrm>
              <a:off x="0" y="0"/>
              <a:ext cx="4483488" cy="608117"/>
            </a:xfrm>
            <a:prstGeom prst="rect">
              <a:avLst/>
            </a:prstGeom>
          </p:spPr>
          <p:txBody>
            <a:bodyPr lIns="50800" tIns="50800" rIns="50800" bIns="50800" rtlCol="0" anchor="ctr"/>
            <a:lstStyle/>
            <a:p>
              <a:pPr algn="ctr">
                <a:lnSpc>
                  <a:spcPts val="1774"/>
                </a:lnSpc>
              </a:pPr>
              <a:endParaRPr dirty="0"/>
            </a:p>
          </p:txBody>
        </p:sp>
      </p:grpSp>
      <p:grpSp>
        <p:nvGrpSpPr>
          <p:cNvPr id="2" name="Group 2">
            <a:extLst>
              <a:ext uri="{FF2B5EF4-FFF2-40B4-BE49-F238E27FC236}">
                <a16:creationId xmlns:a16="http://schemas.microsoft.com/office/drawing/2014/main" id="{591B6B89-96EC-E0F2-8BA4-BCFF80DB11FA}"/>
              </a:ext>
            </a:extLst>
          </p:cNvPr>
          <p:cNvGrpSpPr/>
          <p:nvPr/>
        </p:nvGrpSpPr>
        <p:grpSpPr>
          <a:xfrm>
            <a:off x="853632" y="280548"/>
            <a:ext cx="16592756" cy="1126221"/>
            <a:chOff x="-599184" y="-356186"/>
            <a:chExt cx="22123675" cy="1501628"/>
          </a:xfrm>
        </p:grpSpPr>
        <p:sp>
          <p:nvSpPr>
            <p:cNvPr id="3" name="Freeform 3">
              <a:extLst>
                <a:ext uri="{FF2B5EF4-FFF2-40B4-BE49-F238E27FC236}">
                  <a16:creationId xmlns:a16="http://schemas.microsoft.com/office/drawing/2014/main" id="{044DC4DE-06E4-8D62-693C-01B510C5B0BD}"/>
                </a:ext>
              </a:extLst>
            </p:cNvPr>
            <p:cNvSpPr/>
            <p:nvPr/>
          </p:nvSpPr>
          <p:spPr>
            <a:xfrm>
              <a:off x="0" y="0"/>
              <a:ext cx="14946925" cy="1145442"/>
            </a:xfrm>
            <a:custGeom>
              <a:avLst/>
              <a:gdLst/>
              <a:ahLst/>
              <a:cxnLst/>
              <a:rect l="l" t="t" r="r" b="b"/>
              <a:pathLst>
                <a:path w="14946925" h="1145442">
                  <a:moveTo>
                    <a:pt x="0" y="0"/>
                  </a:moveTo>
                  <a:lnTo>
                    <a:pt x="14946925" y="0"/>
                  </a:lnTo>
                  <a:lnTo>
                    <a:pt x="14946925" y="1145442"/>
                  </a:lnTo>
                  <a:lnTo>
                    <a:pt x="0" y="1145442"/>
                  </a:lnTo>
                  <a:close/>
                </a:path>
              </a:pathLst>
            </a:custGeom>
          </p:spPr>
          <p:txBody>
            <a:bodyPr/>
            <a:lstStyle/>
            <a:p>
              <a:endParaRPr lang="en-GB"/>
            </a:p>
          </p:txBody>
        </p:sp>
        <p:sp>
          <p:nvSpPr>
            <p:cNvPr id="4" name="TextBox 4">
              <a:extLst>
                <a:ext uri="{FF2B5EF4-FFF2-40B4-BE49-F238E27FC236}">
                  <a16:creationId xmlns:a16="http://schemas.microsoft.com/office/drawing/2014/main" id="{147BD79F-FC35-1E3E-13C8-7371145FC42F}"/>
                </a:ext>
              </a:extLst>
            </p:cNvPr>
            <p:cNvSpPr txBox="1"/>
            <p:nvPr/>
          </p:nvSpPr>
          <p:spPr>
            <a:xfrm>
              <a:off x="-599184" y="-356186"/>
              <a:ext cx="22123675" cy="1193067"/>
            </a:xfrm>
            <a:prstGeom prst="rect">
              <a:avLst/>
            </a:prstGeom>
          </p:spPr>
          <p:txBody>
            <a:bodyPr lIns="0" tIns="0" rIns="0" bIns="0" rtlCol="0" anchor="b"/>
            <a:lstStyle/>
            <a:p>
              <a:r>
                <a:rPr lang="en-GB" sz="4000" dirty="0">
                  <a:solidFill>
                    <a:srgbClr val="0070C0"/>
                  </a:solidFill>
                </a:rPr>
                <a:t>Staff Briefing: </a:t>
              </a:r>
              <a:r>
                <a:rPr lang="en-US" sz="4000" dirty="0">
                  <a:solidFill>
                    <a:srgbClr val="0070C0"/>
                  </a:solidFill>
                </a:rPr>
                <a:t>National Child Measurement </a:t>
              </a:r>
              <a:r>
                <a:rPr lang="en-US" sz="4000" dirty="0" err="1">
                  <a:solidFill>
                    <a:srgbClr val="0070C0"/>
                  </a:solidFill>
                </a:rPr>
                <a:t>Programme</a:t>
              </a:r>
              <a:r>
                <a:rPr lang="en-US" sz="4000" dirty="0">
                  <a:solidFill>
                    <a:srgbClr val="0070C0"/>
                  </a:solidFill>
                </a:rPr>
                <a:t> Video for Pupils</a:t>
              </a:r>
            </a:p>
          </p:txBody>
        </p:sp>
      </p:grpSp>
      <p:grpSp>
        <p:nvGrpSpPr>
          <p:cNvPr id="5" name="Group 5">
            <a:extLst>
              <a:ext uri="{FF2B5EF4-FFF2-40B4-BE49-F238E27FC236}">
                <a16:creationId xmlns:a16="http://schemas.microsoft.com/office/drawing/2014/main" id="{F5FAC1B2-7703-9585-2176-5639A7F15D1C}"/>
              </a:ext>
            </a:extLst>
          </p:cNvPr>
          <p:cNvGrpSpPr/>
          <p:nvPr/>
        </p:nvGrpSpPr>
        <p:grpSpPr>
          <a:xfrm>
            <a:off x="507242" y="501057"/>
            <a:ext cx="83903" cy="859082"/>
            <a:chOff x="0" y="0"/>
            <a:chExt cx="111870" cy="1145442"/>
          </a:xfrm>
        </p:grpSpPr>
        <p:sp>
          <p:nvSpPr>
            <p:cNvPr id="6" name="Freeform 6">
              <a:extLst>
                <a:ext uri="{FF2B5EF4-FFF2-40B4-BE49-F238E27FC236}">
                  <a16:creationId xmlns:a16="http://schemas.microsoft.com/office/drawing/2014/main" id="{712C466E-5860-9B08-088E-13DA2C01F1ED}"/>
                </a:ext>
              </a:extLst>
            </p:cNvPr>
            <p:cNvSpPr/>
            <p:nvPr/>
          </p:nvSpPr>
          <p:spPr>
            <a:xfrm>
              <a:off x="0" y="0"/>
              <a:ext cx="111887" cy="1145413"/>
            </a:xfrm>
            <a:custGeom>
              <a:avLst/>
              <a:gdLst/>
              <a:ahLst/>
              <a:cxnLst/>
              <a:rect l="l" t="t" r="r" b="b"/>
              <a:pathLst>
                <a:path w="111887" h="1145413">
                  <a:moveTo>
                    <a:pt x="0" y="0"/>
                  </a:moveTo>
                  <a:lnTo>
                    <a:pt x="111887" y="0"/>
                  </a:lnTo>
                  <a:lnTo>
                    <a:pt x="111887" y="1145413"/>
                  </a:lnTo>
                  <a:lnTo>
                    <a:pt x="0" y="1145413"/>
                  </a:lnTo>
                  <a:close/>
                </a:path>
              </a:pathLst>
            </a:custGeom>
            <a:solidFill>
              <a:srgbClr val="4472C4"/>
            </a:solidFill>
          </p:spPr>
          <p:txBody>
            <a:bodyPr/>
            <a:lstStyle/>
            <a:p>
              <a:endParaRPr lang="en-GB"/>
            </a:p>
          </p:txBody>
        </p:sp>
      </p:grpSp>
      <p:grpSp>
        <p:nvGrpSpPr>
          <p:cNvPr id="12" name="Group 12">
            <a:extLst>
              <a:ext uri="{FF2B5EF4-FFF2-40B4-BE49-F238E27FC236}">
                <a16:creationId xmlns:a16="http://schemas.microsoft.com/office/drawing/2014/main" id="{5725E9B9-5115-2597-ECD7-2759E17A96E7}"/>
              </a:ext>
            </a:extLst>
          </p:cNvPr>
          <p:cNvGrpSpPr/>
          <p:nvPr/>
        </p:nvGrpSpPr>
        <p:grpSpPr>
          <a:xfrm>
            <a:off x="15801109" y="117889"/>
            <a:ext cx="2357141" cy="498464"/>
            <a:chOff x="0" y="0"/>
            <a:chExt cx="3574954" cy="755994"/>
          </a:xfrm>
        </p:grpSpPr>
        <p:sp>
          <p:nvSpPr>
            <p:cNvPr id="13" name="Freeform 13" descr="A picture containing graphics, font, screenshot, graphic design  Description automatically generated">
              <a:extLst>
                <a:ext uri="{FF2B5EF4-FFF2-40B4-BE49-F238E27FC236}">
                  <a16:creationId xmlns:a16="http://schemas.microsoft.com/office/drawing/2014/main" id="{67A90A6D-050D-7B63-2CF0-B66AEB40D381}"/>
                </a:ext>
              </a:extLst>
            </p:cNvPr>
            <p:cNvSpPr/>
            <p:nvPr/>
          </p:nvSpPr>
          <p:spPr>
            <a:xfrm>
              <a:off x="0" y="0"/>
              <a:ext cx="3574923" cy="756031"/>
            </a:xfrm>
            <a:custGeom>
              <a:avLst/>
              <a:gdLst/>
              <a:ahLst/>
              <a:cxnLst/>
              <a:rect l="l" t="t" r="r" b="b"/>
              <a:pathLst>
                <a:path w="3574923" h="756031">
                  <a:moveTo>
                    <a:pt x="0" y="0"/>
                  </a:moveTo>
                  <a:lnTo>
                    <a:pt x="3574923" y="0"/>
                  </a:lnTo>
                  <a:lnTo>
                    <a:pt x="3574923" y="756031"/>
                  </a:lnTo>
                  <a:lnTo>
                    <a:pt x="0" y="756031"/>
                  </a:lnTo>
                  <a:lnTo>
                    <a:pt x="0" y="0"/>
                  </a:lnTo>
                  <a:close/>
                </a:path>
              </a:pathLst>
            </a:custGeom>
            <a:blipFill>
              <a:blip r:embed="rId3"/>
              <a:stretch>
                <a:fillRect t="-31" b="-26"/>
              </a:stretch>
            </a:blipFill>
          </p:spPr>
          <p:txBody>
            <a:bodyPr/>
            <a:lstStyle/>
            <a:p>
              <a:endParaRPr lang="en-GB"/>
            </a:p>
          </p:txBody>
        </p:sp>
      </p:grpSp>
      <p:grpSp>
        <p:nvGrpSpPr>
          <p:cNvPr id="14" name="Group 14">
            <a:extLst>
              <a:ext uri="{FF2B5EF4-FFF2-40B4-BE49-F238E27FC236}">
                <a16:creationId xmlns:a16="http://schemas.microsoft.com/office/drawing/2014/main" id="{2595F980-30B8-EDB3-0DCA-332F8032D852}"/>
              </a:ext>
            </a:extLst>
          </p:cNvPr>
          <p:cNvGrpSpPr/>
          <p:nvPr/>
        </p:nvGrpSpPr>
        <p:grpSpPr>
          <a:xfrm>
            <a:off x="264294" y="1748455"/>
            <a:ext cx="11595102" cy="1886024"/>
            <a:chOff x="0" y="0"/>
            <a:chExt cx="4483488" cy="608117"/>
          </a:xfrm>
        </p:grpSpPr>
        <p:sp>
          <p:nvSpPr>
            <p:cNvPr id="15" name="Freeform 15">
              <a:extLst>
                <a:ext uri="{FF2B5EF4-FFF2-40B4-BE49-F238E27FC236}">
                  <a16:creationId xmlns:a16="http://schemas.microsoft.com/office/drawing/2014/main" id="{2718C388-7B16-4EC4-FCF0-8749051DB977}"/>
                </a:ext>
              </a:extLst>
            </p:cNvPr>
            <p:cNvSpPr/>
            <p:nvPr/>
          </p:nvSpPr>
          <p:spPr>
            <a:xfrm>
              <a:off x="0" y="0"/>
              <a:ext cx="4483488" cy="608117"/>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sp>
          <p:nvSpPr>
            <p:cNvPr id="16" name="TextBox 16">
              <a:extLst>
                <a:ext uri="{FF2B5EF4-FFF2-40B4-BE49-F238E27FC236}">
                  <a16:creationId xmlns:a16="http://schemas.microsoft.com/office/drawing/2014/main" id="{1B59FA37-7F27-E9A9-B3D4-D958C54C7B06}"/>
                </a:ext>
              </a:extLst>
            </p:cNvPr>
            <p:cNvSpPr txBox="1"/>
            <p:nvPr/>
          </p:nvSpPr>
          <p:spPr>
            <a:xfrm>
              <a:off x="0" y="0"/>
              <a:ext cx="4483488" cy="608117"/>
            </a:xfrm>
            <a:prstGeom prst="rect">
              <a:avLst/>
            </a:prstGeom>
          </p:spPr>
          <p:txBody>
            <a:bodyPr lIns="50800" tIns="50800" rIns="50800" bIns="50800" rtlCol="0" anchor="ctr"/>
            <a:lstStyle/>
            <a:p>
              <a:pPr algn="ctr">
                <a:lnSpc>
                  <a:spcPts val="1774"/>
                </a:lnSpc>
              </a:pPr>
              <a:endParaRPr/>
            </a:p>
          </p:txBody>
        </p:sp>
      </p:grpSp>
      <p:grpSp>
        <p:nvGrpSpPr>
          <p:cNvPr id="17" name="Group 14">
            <a:extLst>
              <a:ext uri="{FF2B5EF4-FFF2-40B4-BE49-F238E27FC236}">
                <a16:creationId xmlns:a16="http://schemas.microsoft.com/office/drawing/2014/main" id="{18FC3B94-2205-3D46-3AE5-CEFCA7C4F162}"/>
              </a:ext>
            </a:extLst>
          </p:cNvPr>
          <p:cNvGrpSpPr/>
          <p:nvPr/>
        </p:nvGrpSpPr>
        <p:grpSpPr>
          <a:xfrm>
            <a:off x="249505" y="3866706"/>
            <a:ext cx="5706455" cy="2901340"/>
            <a:chOff x="0" y="0"/>
            <a:chExt cx="4483488" cy="608117"/>
          </a:xfrm>
        </p:grpSpPr>
        <p:sp>
          <p:nvSpPr>
            <p:cNvPr id="18" name="Freeform 15">
              <a:extLst>
                <a:ext uri="{FF2B5EF4-FFF2-40B4-BE49-F238E27FC236}">
                  <a16:creationId xmlns:a16="http://schemas.microsoft.com/office/drawing/2014/main" id="{B51132C0-494A-2D92-EC8E-2992A015E057}"/>
                </a:ext>
              </a:extLst>
            </p:cNvPr>
            <p:cNvSpPr/>
            <p:nvPr/>
          </p:nvSpPr>
          <p:spPr>
            <a:xfrm>
              <a:off x="0" y="0"/>
              <a:ext cx="4483488" cy="608117"/>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sp>
          <p:nvSpPr>
            <p:cNvPr id="19" name="TextBox 16">
              <a:extLst>
                <a:ext uri="{FF2B5EF4-FFF2-40B4-BE49-F238E27FC236}">
                  <a16:creationId xmlns:a16="http://schemas.microsoft.com/office/drawing/2014/main" id="{3FF4AF6A-B4B2-8C05-08A8-4493175F6C7A}"/>
                </a:ext>
              </a:extLst>
            </p:cNvPr>
            <p:cNvSpPr txBox="1"/>
            <p:nvPr/>
          </p:nvSpPr>
          <p:spPr>
            <a:xfrm>
              <a:off x="0" y="0"/>
              <a:ext cx="4483488" cy="608117"/>
            </a:xfrm>
            <a:prstGeom prst="rect">
              <a:avLst/>
            </a:prstGeom>
          </p:spPr>
          <p:txBody>
            <a:bodyPr lIns="50800" tIns="50800" rIns="50800" bIns="50800" rtlCol="0" anchor="ctr"/>
            <a:lstStyle/>
            <a:p>
              <a:pPr algn="ctr">
                <a:lnSpc>
                  <a:spcPts val="1774"/>
                </a:lnSpc>
              </a:pPr>
              <a:endParaRPr dirty="0"/>
            </a:p>
          </p:txBody>
        </p:sp>
      </p:grpSp>
      <p:sp>
        <p:nvSpPr>
          <p:cNvPr id="21" name="TextBox 20">
            <a:extLst>
              <a:ext uri="{FF2B5EF4-FFF2-40B4-BE49-F238E27FC236}">
                <a16:creationId xmlns:a16="http://schemas.microsoft.com/office/drawing/2014/main" id="{C4B6C547-4866-50DA-8BC4-1AD2280C2C4B}"/>
              </a:ext>
            </a:extLst>
          </p:cNvPr>
          <p:cNvSpPr txBox="1"/>
          <p:nvPr/>
        </p:nvSpPr>
        <p:spPr>
          <a:xfrm>
            <a:off x="410450" y="1748455"/>
            <a:ext cx="11448946" cy="1771960"/>
          </a:xfrm>
          <a:prstGeom prst="rect">
            <a:avLst/>
          </a:prstGeom>
          <a:noFill/>
        </p:spPr>
        <p:txBody>
          <a:bodyPr wrap="square">
            <a:spAutoFit/>
          </a:bodyPr>
          <a:lstStyle/>
          <a:p>
            <a:pPr>
              <a:lnSpc>
                <a:spcPct val="115000"/>
              </a:lnSpc>
              <a:spcAft>
                <a:spcPts val="800"/>
              </a:spcAft>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What is the National Child Measurement Programme (NCMP)?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NCMP measures the height and weight of children in Reception class and Year 6. In Manchester, the measurement process is overseen by the Screening Team, who are part of the School Health Service. </a:t>
            </a: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The data collected from these measurements guides local service planning for children and assists in identifying those who may benefit from weight management support.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4" name="TextBox 23">
            <a:extLst>
              <a:ext uri="{FF2B5EF4-FFF2-40B4-BE49-F238E27FC236}">
                <a16:creationId xmlns:a16="http://schemas.microsoft.com/office/drawing/2014/main" id="{A8BD4BFC-B5E7-828F-C22F-A8159828C882}"/>
              </a:ext>
            </a:extLst>
          </p:cNvPr>
          <p:cNvSpPr txBox="1"/>
          <p:nvPr/>
        </p:nvSpPr>
        <p:spPr>
          <a:xfrm>
            <a:off x="249504" y="3867477"/>
            <a:ext cx="5691666" cy="2932791"/>
          </a:xfrm>
          <a:prstGeom prst="rect">
            <a:avLst/>
          </a:prstGeom>
          <a:noFill/>
        </p:spPr>
        <p:txBody>
          <a:bodyPr wrap="square">
            <a:spAutoFit/>
          </a:bodyPr>
          <a:lstStyle/>
          <a:p>
            <a:pPr lvl="0">
              <a:lnSpc>
                <a:spcPct val="115000"/>
              </a:lnSpc>
              <a:spcAft>
                <a:spcPts val="800"/>
              </a:spcAft>
              <a:buSzPts val="1000"/>
              <a:tabLst>
                <a:tab pos="457200" algn="l"/>
              </a:tabLs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Purpose of the video</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Explain the NCMP process using drawings and voiceovers created by children. </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To help pupils understand what will happen, why it happens, and what they can expect, reducing uncertainty.</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To support a calm, respectful, and non-judgemental approach to measurement.</a:t>
            </a:r>
          </a:p>
        </p:txBody>
      </p:sp>
      <p:sp>
        <p:nvSpPr>
          <p:cNvPr id="22" name="Freeform 15">
            <a:extLst>
              <a:ext uri="{FF2B5EF4-FFF2-40B4-BE49-F238E27FC236}">
                <a16:creationId xmlns:a16="http://schemas.microsoft.com/office/drawing/2014/main" id="{26BF533B-A31F-4B8E-40C1-A432B2B93EDC}"/>
              </a:ext>
            </a:extLst>
          </p:cNvPr>
          <p:cNvSpPr/>
          <p:nvPr/>
        </p:nvSpPr>
        <p:spPr>
          <a:xfrm>
            <a:off x="11976322" y="3825372"/>
            <a:ext cx="5794290" cy="2953039"/>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sp>
        <p:nvSpPr>
          <p:cNvPr id="26" name="TextBox 25">
            <a:extLst>
              <a:ext uri="{FF2B5EF4-FFF2-40B4-BE49-F238E27FC236}">
                <a16:creationId xmlns:a16="http://schemas.microsoft.com/office/drawing/2014/main" id="{1DB5B81C-A270-681E-BC9E-6D615801D1B1}"/>
              </a:ext>
            </a:extLst>
          </p:cNvPr>
          <p:cNvSpPr txBox="1"/>
          <p:nvPr/>
        </p:nvSpPr>
        <p:spPr>
          <a:xfrm>
            <a:off x="12063777" y="3872107"/>
            <a:ext cx="5546337" cy="3251339"/>
          </a:xfrm>
          <a:prstGeom prst="rect">
            <a:avLst/>
          </a:prstGeom>
          <a:noFill/>
        </p:spPr>
        <p:txBody>
          <a:bodyPr wrap="square">
            <a:spAutoFit/>
          </a:bodyPr>
          <a:lstStyle/>
          <a:p>
            <a:pPr>
              <a:lnSpc>
                <a:spcPct val="115000"/>
              </a:lnSpc>
              <a:spcAft>
                <a:spcPts val="800"/>
              </a:spcAft>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Key messages for school staff to reinforce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Measurements are taken respectfully and carefully.</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 child’s weight is not shared with teachers or other pupils.</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If students have questions that are not addressed in the video, they should be shared with the school staff member organising the screening, who can then email the screening team.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27" name="Group 14">
            <a:extLst>
              <a:ext uri="{FF2B5EF4-FFF2-40B4-BE49-F238E27FC236}">
                <a16:creationId xmlns:a16="http://schemas.microsoft.com/office/drawing/2014/main" id="{819D09BC-B032-5049-CDA0-AF29511C0444}"/>
              </a:ext>
            </a:extLst>
          </p:cNvPr>
          <p:cNvGrpSpPr/>
          <p:nvPr/>
        </p:nvGrpSpPr>
        <p:grpSpPr>
          <a:xfrm>
            <a:off x="15011400" y="6962818"/>
            <a:ext cx="2759213" cy="3216003"/>
            <a:chOff x="0" y="0"/>
            <a:chExt cx="4483488" cy="608117"/>
          </a:xfrm>
        </p:grpSpPr>
        <p:sp>
          <p:nvSpPr>
            <p:cNvPr id="28" name="Freeform 15">
              <a:extLst>
                <a:ext uri="{FF2B5EF4-FFF2-40B4-BE49-F238E27FC236}">
                  <a16:creationId xmlns:a16="http://schemas.microsoft.com/office/drawing/2014/main" id="{B8684521-7199-E354-15AF-D4387E45EDC2}"/>
                </a:ext>
              </a:extLst>
            </p:cNvPr>
            <p:cNvSpPr/>
            <p:nvPr/>
          </p:nvSpPr>
          <p:spPr>
            <a:xfrm>
              <a:off x="0" y="0"/>
              <a:ext cx="4483488" cy="608117"/>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sp>
          <p:nvSpPr>
            <p:cNvPr id="29" name="TextBox 16">
              <a:extLst>
                <a:ext uri="{FF2B5EF4-FFF2-40B4-BE49-F238E27FC236}">
                  <a16:creationId xmlns:a16="http://schemas.microsoft.com/office/drawing/2014/main" id="{DA54414B-CE3A-2261-D876-21374CA7A903}"/>
                </a:ext>
              </a:extLst>
            </p:cNvPr>
            <p:cNvSpPr txBox="1"/>
            <p:nvPr/>
          </p:nvSpPr>
          <p:spPr>
            <a:xfrm>
              <a:off x="0" y="0"/>
              <a:ext cx="4483488" cy="608117"/>
            </a:xfrm>
            <a:prstGeom prst="rect">
              <a:avLst/>
            </a:prstGeom>
          </p:spPr>
          <p:txBody>
            <a:bodyPr lIns="50800" tIns="50800" rIns="50800" bIns="50800" rtlCol="0" anchor="ctr"/>
            <a:lstStyle/>
            <a:p>
              <a:pPr algn="ctr">
                <a:lnSpc>
                  <a:spcPts val="1774"/>
                </a:lnSpc>
              </a:pPr>
              <a:endParaRPr dirty="0"/>
            </a:p>
          </p:txBody>
        </p:sp>
      </p:grpSp>
      <p:sp>
        <p:nvSpPr>
          <p:cNvPr id="31" name="TextBox 30">
            <a:extLst>
              <a:ext uri="{FF2B5EF4-FFF2-40B4-BE49-F238E27FC236}">
                <a16:creationId xmlns:a16="http://schemas.microsoft.com/office/drawing/2014/main" id="{A9C32986-B137-51D6-C818-1F0E3296F56C}"/>
              </a:ext>
            </a:extLst>
          </p:cNvPr>
          <p:cNvSpPr txBox="1"/>
          <p:nvPr/>
        </p:nvSpPr>
        <p:spPr>
          <a:xfrm>
            <a:off x="15245272" y="7123446"/>
            <a:ext cx="2525341" cy="2830198"/>
          </a:xfrm>
          <a:prstGeom prst="rect">
            <a:avLst/>
          </a:prstGeom>
          <a:noFill/>
        </p:spPr>
        <p:txBody>
          <a:bodyPr wrap="square">
            <a:spAutoFit/>
          </a:bodyPr>
          <a:lstStyle/>
          <a:p>
            <a:pPr>
              <a:lnSpc>
                <a:spcPct val="115000"/>
              </a:lnSpc>
              <a:spcAft>
                <a:spcPts val="800"/>
              </a:spcAft>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After the video</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lvl="0">
              <a:lnSpc>
                <a:spcPct val="115000"/>
              </a:lnSpc>
              <a:spcAft>
                <a:spcPts val="800"/>
              </a:spcAft>
              <a:buSzPts val="1000"/>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Signpost pupils to: </a:t>
            </a:r>
          </a:p>
          <a:p>
            <a:pPr marL="285750" lvl="0" indent="-285750">
              <a:lnSpc>
                <a:spcPct val="115000"/>
              </a:lnSpc>
              <a:buFont typeface="Arial" panose="020B06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Trusted adults at home and in school</a:t>
            </a:r>
          </a:p>
          <a:p>
            <a:pPr marL="285750" lvl="0" indent="-285750">
              <a:lnSpc>
                <a:spcPct val="115000"/>
              </a:lnSpc>
              <a:buFont typeface="Arial" panose="020B06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School nurse</a:t>
            </a:r>
          </a:p>
          <a:p>
            <a:pPr marL="285750" lvl="0" indent="-285750">
              <a:lnSpc>
                <a:spcPct val="115000"/>
              </a:lnSpc>
              <a:spcAft>
                <a:spcPts val="800"/>
              </a:spcAft>
              <a:buFont typeface="Arial" panose="020B0604020202020204" pitchFamily="34" charset="0"/>
              <a:buChar char="•"/>
            </a:pPr>
            <a:r>
              <a:rPr lang="en-GB" kern="100" dirty="0">
                <a:latin typeface="Aptos" panose="020B0004020202020204" pitchFamily="34" charset="0"/>
                <a:ea typeface="Aptos" panose="020B0004020202020204" pitchFamily="34" charset="0"/>
                <a:cs typeface="Times New Roman" panose="02020603050405020304" pitchFamily="18" charset="0"/>
              </a:rPr>
              <a:t>Screening</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team (whilst they are in school)</a:t>
            </a:r>
          </a:p>
        </p:txBody>
      </p:sp>
      <p:grpSp>
        <p:nvGrpSpPr>
          <p:cNvPr id="23" name="Group 22">
            <a:extLst>
              <a:ext uri="{FF2B5EF4-FFF2-40B4-BE49-F238E27FC236}">
                <a16:creationId xmlns:a16="http://schemas.microsoft.com/office/drawing/2014/main" id="{3F261B61-4400-E7DB-032B-F09D7DF72060}"/>
              </a:ext>
            </a:extLst>
          </p:cNvPr>
          <p:cNvGrpSpPr/>
          <p:nvPr/>
        </p:nvGrpSpPr>
        <p:grpSpPr>
          <a:xfrm>
            <a:off x="6105518" y="3840524"/>
            <a:ext cx="5706455" cy="2953039"/>
            <a:chOff x="12064158" y="4049489"/>
            <a:chExt cx="5706455" cy="2755245"/>
          </a:xfrm>
        </p:grpSpPr>
        <p:sp>
          <p:nvSpPr>
            <p:cNvPr id="36" name="Freeform 15">
              <a:extLst>
                <a:ext uri="{FF2B5EF4-FFF2-40B4-BE49-F238E27FC236}">
                  <a16:creationId xmlns:a16="http://schemas.microsoft.com/office/drawing/2014/main" id="{66DBEF03-8FC2-D9FA-67F6-2AB773F44AB5}"/>
                </a:ext>
              </a:extLst>
            </p:cNvPr>
            <p:cNvSpPr/>
            <p:nvPr/>
          </p:nvSpPr>
          <p:spPr>
            <a:xfrm>
              <a:off x="12064158" y="4049489"/>
              <a:ext cx="5706455" cy="2755245"/>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sp>
          <p:nvSpPr>
            <p:cNvPr id="33" name="TextBox 32">
              <a:extLst>
                <a:ext uri="{FF2B5EF4-FFF2-40B4-BE49-F238E27FC236}">
                  <a16:creationId xmlns:a16="http://schemas.microsoft.com/office/drawing/2014/main" id="{1F32DBD8-039B-9FC2-B188-E427AE338A01}"/>
                </a:ext>
              </a:extLst>
            </p:cNvPr>
            <p:cNvSpPr txBox="1"/>
            <p:nvPr/>
          </p:nvSpPr>
          <p:spPr>
            <a:xfrm>
              <a:off x="12157152" y="4102648"/>
              <a:ext cx="5613460" cy="2614242"/>
            </a:xfrm>
            <a:prstGeom prst="rect">
              <a:avLst/>
            </a:prstGeom>
            <a:noFill/>
          </p:spPr>
          <p:txBody>
            <a:bodyPr wrap="square">
              <a:spAutoFit/>
            </a:bodyPr>
            <a:lstStyle/>
            <a:p>
              <a:pPr>
                <a:lnSpc>
                  <a:spcPct val="115000"/>
                </a:lnSpc>
                <a:spcAft>
                  <a:spcPts val="800"/>
                </a:spcAft>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What the video covers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Briefly explains what the NCMP is and why it happens nationally.</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Shows what will happen on the day (height and weight measurement).</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Signposts pupils to speak to a school staff member if they would like to speak to </a:t>
              </a:r>
              <a:r>
                <a:rPr lang="en-GB" kern="100" dirty="0">
                  <a:latin typeface="Aptos" panose="020B0004020202020204" pitchFamily="34" charset="0"/>
                  <a:ea typeface="Aptos" panose="020B0004020202020204" pitchFamily="34" charset="0"/>
                  <a:cs typeface="Times New Roman" panose="02020603050405020304" pitchFamily="18" charset="0"/>
                </a:rPr>
                <a:t>a School Nurse.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sp>
        <p:nvSpPr>
          <p:cNvPr id="35" name="TextBox 34">
            <a:extLst>
              <a:ext uri="{FF2B5EF4-FFF2-40B4-BE49-F238E27FC236}">
                <a16:creationId xmlns:a16="http://schemas.microsoft.com/office/drawing/2014/main" id="{DC3C77F0-931B-C743-68FE-14DF629F6FA8}"/>
              </a:ext>
            </a:extLst>
          </p:cNvPr>
          <p:cNvSpPr txBox="1"/>
          <p:nvPr/>
        </p:nvSpPr>
        <p:spPr>
          <a:xfrm>
            <a:off x="249505" y="7026494"/>
            <a:ext cx="14580045" cy="3098284"/>
          </a:xfrm>
          <a:prstGeom prst="rect">
            <a:avLst/>
          </a:prstGeom>
          <a:noFill/>
        </p:spPr>
        <p:txBody>
          <a:bodyPr wrap="square">
            <a:spAutoFit/>
          </a:bodyPr>
          <a:lstStyle/>
          <a:p>
            <a:pPr>
              <a:spcAft>
                <a:spcPts val="800"/>
              </a:spcAft>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Safeguarding and sensitivity notes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spcAft>
                <a:spcPts val="800"/>
              </a:spcAft>
              <a:buSzPts val="1000"/>
              <a:buFont typeface="Arial" panose="020B0604020202020204" pitchFamily="34" charset="0"/>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Be aware of pupils who may appear anxious or withdrawn.</a:t>
            </a:r>
          </a:p>
          <a:p>
            <a:pPr marL="285750" lvl="0" indent="-285750">
              <a:spcAft>
                <a:spcPts val="800"/>
              </a:spcAft>
              <a:buSzPts val="1000"/>
              <a:buFont typeface="Arial" panose="020B0604020202020204" pitchFamily="34" charset="0"/>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Any worries should be handled in a private setting, following school safeguarding procedures.</a:t>
            </a:r>
          </a:p>
          <a:p>
            <a:pPr marL="285750" lvl="0" indent="-285750">
              <a:spcAft>
                <a:spcPts val="800"/>
              </a:spcAft>
              <a:buSzPts val="1000"/>
              <a:buFont typeface="Arial" panose="020B0604020202020204" pitchFamily="34" charset="0"/>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If you are concerned about a child's weight impacting their health, please refer the child to the School Nurses (aged 5-16 years) using the referral forms on this </a:t>
            </a:r>
            <a:r>
              <a:rPr lang="en-GB" sz="1800" u="sng" kern="100" dirty="0" err="1">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padlet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or refer the child to the Healthy Weight Team (aged 3-5 years) using this email: </a:t>
            </a:r>
            <a: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mft.healthyweightteam@nhs.net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285750" lvl="0" indent="-285750">
              <a:buSzPts val="1000"/>
              <a:buFont typeface="Arial" panose="020B0604020202020204" pitchFamily="34" charset="0"/>
              <a:buChar char="•"/>
              <a:tabLst>
                <a:tab pos="457200" algn="l"/>
              </a:tabLst>
            </a:pPr>
            <a:r>
              <a:rPr lang="en-GB"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Eligible children in </a:t>
            </a: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Manchester </a:t>
            </a:r>
            <a:r>
              <a:rPr lang="en-GB"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can access the Junior </a:t>
            </a: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Physical Activity Referral Service, a 10-week programme that helps families access affordable, enjoyable local activities tailored to their needs. Parents and carers can self-refer their child using this </a:t>
            </a:r>
            <a:r>
              <a:rPr lang="en-GB"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6"/>
              </a:rPr>
              <a:t>link.</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spcAft>
                <a:spcPts val="800"/>
              </a:spcAft>
              <a:buSzPts val="1000"/>
              <a:buFont typeface="Arial" panose="020B0604020202020204" pitchFamily="34" charset="0"/>
              <a:buChar char="•"/>
              <a:tabLst>
                <a:tab pos="457200" algn="l"/>
              </a:tabLst>
            </a:pP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Helpful resources for promoting healthy lifestyles are available on this </a:t>
            </a:r>
            <a: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7"/>
              </a:rPr>
              <a:t>Padlet.</a:t>
            </a:r>
            <a:endParaRPr lang="en-GB" u="sng" kern="100" dirty="0">
              <a:latin typeface="Aptos" panose="020B0004020202020204" pitchFamily="34" charset="0"/>
              <a:ea typeface="Aptos" panose="020B0004020202020204" pitchFamily="34" charset="0"/>
              <a:cs typeface="Times New Roman" panose="02020603050405020304" pitchFamily="18" charset="0"/>
            </a:endParaRPr>
          </a:p>
          <a:p>
            <a:pPr marL="285750" lvl="0" indent="-285750">
              <a:spcAft>
                <a:spcPts val="800"/>
              </a:spcAft>
              <a:buSzPts val="1000"/>
              <a:buFont typeface="Arial" panose="020B0604020202020204" pitchFamily="34" charset="0"/>
              <a:buChar char="•"/>
              <a:tabLst>
                <a:tab pos="457200" algn="l"/>
              </a:tabLst>
            </a:pP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Schools can promote healthy living through a whole school health approach; contact </a:t>
            </a:r>
            <a:r>
              <a:rPr lang="en-GB" sz="1800" u="sng"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healthy.schools@mft.nhs.uk</a:t>
            </a: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for more info.</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7" name="Group 14">
            <a:extLst>
              <a:ext uri="{FF2B5EF4-FFF2-40B4-BE49-F238E27FC236}">
                <a16:creationId xmlns:a16="http://schemas.microsoft.com/office/drawing/2014/main" id="{99AEA31E-337F-D63C-7334-888DABE8588A}"/>
              </a:ext>
            </a:extLst>
          </p:cNvPr>
          <p:cNvGrpSpPr/>
          <p:nvPr/>
        </p:nvGrpSpPr>
        <p:grpSpPr>
          <a:xfrm>
            <a:off x="11976321" y="1748455"/>
            <a:ext cx="5794291" cy="1829191"/>
            <a:chOff x="0" y="0"/>
            <a:chExt cx="4483488" cy="608117"/>
          </a:xfrm>
        </p:grpSpPr>
        <p:sp>
          <p:nvSpPr>
            <p:cNvPr id="8" name="Freeform 15">
              <a:extLst>
                <a:ext uri="{FF2B5EF4-FFF2-40B4-BE49-F238E27FC236}">
                  <a16:creationId xmlns:a16="http://schemas.microsoft.com/office/drawing/2014/main" id="{785C275C-6ED7-2B10-8CD8-A479D57F5191}"/>
                </a:ext>
              </a:extLst>
            </p:cNvPr>
            <p:cNvSpPr/>
            <p:nvPr/>
          </p:nvSpPr>
          <p:spPr>
            <a:xfrm>
              <a:off x="0" y="0"/>
              <a:ext cx="4483488" cy="608117"/>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sp>
          <p:nvSpPr>
            <p:cNvPr id="9" name="TextBox 16">
              <a:extLst>
                <a:ext uri="{FF2B5EF4-FFF2-40B4-BE49-F238E27FC236}">
                  <a16:creationId xmlns:a16="http://schemas.microsoft.com/office/drawing/2014/main" id="{0185C882-B9E0-4BAA-9DC2-9A442B63361E}"/>
                </a:ext>
              </a:extLst>
            </p:cNvPr>
            <p:cNvSpPr txBox="1"/>
            <p:nvPr/>
          </p:nvSpPr>
          <p:spPr>
            <a:xfrm>
              <a:off x="0" y="0"/>
              <a:ext cx="4483488" cy="608117"/>
            </a:xfrm>
            <a:prstGeom prst="rect">
              <a:avLst/>
            </a:prstGeom>
          </p:spPr>
          <p:txBody>
            <a:bodyPr lIns="50800" tIns="50800" rIns="50800" bIns="50800" rtlCol="0" anchor="ctr"/>
            <a:lstStyle/>
            <a:p>
              <a:pPr algn="ctr">
                <a:lnSpc>
                  <a:spcPts val="1774"/>
                </a:lnSpc>
              </a:pPr>
              <a:endParaRPr/>
            </a:p>
          </p:txBody>
        </p:sp>
      </p:grpSp>
      <p:sp>
        <p:nvSpPr>
          <p:cNvPr id="11" name="TextBox 10">
            <a:extLst>
              <a:ext uri="{FF2B5EF4-FFF2-40B4-BE49-F238E27FC236}">
                <a16:creationId xmlns:a16="http://schemas.microsoft.com/office/drawing/2014/main" id="{44B7DA7E-D2E3-1E92-3FEF-0DB80242DF1F}"/>
              </a:ext>
            </a:extLst>
          </p:cNvPr>
          <p:cNvSpPr txBox="1"/>
          <p:nvPr/>
        </p:nvSpPr>
        <p:spPr>
          <a:xfrm>
            <a:off x="12071169" y="1808448"/>
            <a:ext cx="5763222" cy="2193101"/>
          </a:xfrm>
          <a:prstGeom prst="rect">
            <a:avLst/>
          </a:prstGeom>
          <a:noFill/>
        </p:spPr>
        <p:txBody>
          <a:bodyPr wrap="square">
            <a:spAutoFit/>
          </a:bodyPr>
          <a:lstStyle/>
          <a:p>
            <a:pPr>
              <a:lnSpc>
                <a:spcPct val="115000"/>
              </a:lnSpc>
              <a:spcAft>
                <a:spcPts val="800"/>
              </a:spcAft>
              <a:buNone/>
            </a:pPr>
            <a:r>
              <a:rPr lang="en-GB" b="1" kern="100" dirty="0">
                <a:latin typeface="Aptos" panose="020B0004020202020204" pitchFamily="34" charset="0"/>
                <a:ea typeface="Aptos" panose="020B0004020202020204" pitchFamily="34" charset="0"/>
                <a:cs typeface="Times New Roman" panose="02020603050405020304" pitchFamily="18" charset="0"/>
              </a:rPr>
              <a:t>Subtitles</a:t>
            </a:r>
          </a:p>
          <a:p>
            <a:pPr>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This video already has subtitles. Please ensure the subtitles generated by YouTube are turned off. If additional subtitles are displayed, click the CC button in the top-right corner of the video to turn them off.</a:t>
            </a:r>
          </a:p>
          <a:p>
            <a:pPr>
              <a:lnSpc>
                <a:spcPct val="115000"/>
              </a:lnSpc>
              <a:spcAft>
                <a:spcPts val="800"/>
              </a:spcAft>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58771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3328" y="8026842"/>
            <a:ext cx="3482670" cy="477078"/>
            <a:chOff x="0" y="0"/>
            <a:chExt cx="4643560" cy="636104"/>
          </a:xfrm>
        </p:grpSpPr>
        <p:sp>
          <p:nvSpPr>
            <p:cNvPr id="3" name="Freeform 3"/>
            <p:cNvSpPr/>
            <p:nvPr/>
          </p:nvSpPr>
          <p:spPr>
            <a:xfrm>
              <a:off x="0" y="0"/>
              <a:ext cx="4643501" cy="636143"/>
            </a:xfrm>
            <a:custGeom>
              <a:avLst/>
              <a:gdLst/>
              <a:ahLst/>
              <a:cxnLst/>
              <a:rect l="l" t="t" r="r" b="b"/>
              <a:pathLst>
                <a:path w="4643501" h="636143">
                  <a:moveTo>
                    <a:pt x="0" y="0"/>
                  </a:moveTo>
                  <a:lnTo>
                    <a:pt x="4643501" y="0"/>
                  </a:lnTo>
                  <a:lnTo>
                    <a:pt x="4643501" y="636143"/>
                  </a:lnTo>
                  <a:lnTo>
                    <a:pt x="0" y="636143"/>
                  </a:lnTo>
                  <a:close/>
                </a:path>
              </a:pathLst>
            </a:custGeom>
            <a:solidFill>
              <a:srgbClr val="FFFFFF"/>
            </a:solidFill>
          </p:spPr>
          <p:txBody>
            <a:bodyPr/>
            <a:lstStyle/>
            <a:p>
              <a:endParaRPr lang="en-GB"/>
            </a:p>
          </p:txBody>
        </p:sp>
      </p:grpSp>
      <p:grpSp>
        <p:nvGrpSpPr>
          <p:cNvPr id="4" name="Group 4"/>
          <p:cNvGrpSpPr/>
          <p:nvPr/>
        </p:nvGrpSpPr>
        <p:grpSpPr>
          <a:xfrm>
            <a:off x="446036" y="2970732"/>
            <a:ext cx="15056777" cy="4143829"/>
            <a:chOff x="0" y="0"/>
            <a:chExt cx="20075703" cy="5525105"/>
          </a:xfrm>
        </p:grpSpPr>
        <p:sp>
          <p:nvSpPr>
            <p:cNvPr id="5" name="Freeform 5"/>
            <p:cNvSpPr/>
            <p:nvPr/>
          </p:nvSpPr>
          <p:spPr>
            <a:xfrm>
              <a:off x="0" y="0"/>
              <a:ext cx="20075703" cy="5008513"/>
            </a:xfrm>
            <a:custGeom>
              <a:avLst/>
              <a:gdLst/>
              <a:ahLst/>
              <a:cxnLst/>
              <a:rect l="l" t="t" r="r" b="b"/>
              <a:pathLst>
                <a:path w="20075703" h="5008513">
                  <a:moveTo>
                    <a:pt x="0" y="0"/>
                  </a:moveTo>
                  <a:lnTo>
                    <a:pt x="20075703" y="0"/>
                  </a:lnTo>
                  <a:lnTo>
                    <a:pt x="20075703" y="5008513"/>
                  </a:lnTo>
                  <a:lnTo>
                    <a:pt x="0" y="5008513"/>
                  </a:lnTo>
                  <a:close/>
                </a:path>
              </a:pathLst>
            </a:custGeom>
          </p:spPr>
          <p:txBody>
            <a:bodyPr/>
            <a:lstStyle/>
            <a:p>
              <a:endParaRPr lang="en-GB" sz="1400"/>
            </a:p>
          </p:txBody>
        </p:sp>
        <p:sp>
          <p:nvSpPr>
            <p:cNvPr id="6" name="TextBox 6"/>
            <p:cNvSpPr txBox="1"/>
            <p:nvPr/>
          </p:nvSpPr>
          <p:spPr>
            <a:xfrm>
              <a:off x="116487" y="268941"/>
              <a:ext cx="18389599" cy="5256164"/>
            </a:xfrm>
            <a:prstGeom prst="rect">
              <a:avLst/>
            </a:prstGeom>
          </p:spPr>
          <p:txBody>
            <a:bodyPr lIns="0" tIns="0" rIns="0" bIns="0" rtlCol="0" anchor="t"/>
            <a:lstStyle/>
            <a:p>
              <a:pPr algn="l">
                <a:lnSpc>
                  <a:spcPts val="14400"/>
                </a:lnSpc>
              </a:pPr>
              <a:r>
                <a:rPr lang="en-US" sz="8000" b="1" dirty="0">
                  <a:solidFill>
                    <a:srgbClr val="005EB8"/>
                  </a:solidFill>
                  <a:ea typeface="Calibri (MS) Bold"/>
                  <a:cs typeface="Calibri (MS) Bold"/>
                  <a:sym typeface="Calibri (MS) Bold"/>
                </a:rPr>
                <a:t>National Child Measurement </a:t>
              </a:r>
              <a:r>
                <a:rPr lang="en-US" sz="8000" b="1" dirty="0" err="1">
                  <a:solidFill>
                    <a:srgbClr val="005EB8"/>
                  </a:solidFill>
                  <a:ea typeface="Calibri (MS) Bold"/>
                  <a:cs typeface="Calibri (MS) Bold"/>
                  <a:sym typeface="Calibri (MS) Bold"/>
                </a:rPr>
                <a:t>Programme</a:t>
              </a:r>
              <a:endParaRPr lang="en-US" sz="8000" b="1" dirty="0">
                <a:solidFill>
                  <a:srgbClr val="005EB8"/>
                </a:solidFill>
                <a:ea typeface="Calibri (MS) Bold"/>
                <a:cs typeface="Calibri (MS) Bold"/>
                <a:sym typeface="Calibri (MS) Bold"/>
              </a:endParaRPr>
            </a:p>
            <a:p>
              <a:pPr algn="l">
                <a:lnSpc>
                  <a:spcPts val="4320"/>
                </a:lnSpc>
              </a:pPr>
              <a:endParaRPr lang="en-US" sz="4400" b="1" dirty="0">
                <a:solidFill>
                  <a:srgbClr val="005EB8"/>
                </a:solidFill>
                <a:ea typeface="Calibri (MS)"/>
                <a:cs typeface="Calibri (MS)"/>
                <a:sym typeface="Calibri (MS)"/>
              </a:endParaRPr>
            </a:p>
          </p:txBody>
        </p:sp>
      </p:grpSp>
      <p:sp>
        <p:nvSpPr>
          <p:cNvPr id="7" name="Freeform 7"/>
          <p:cNvSpPr/>
          <p:nvPr/>
        </p:nvSpPr>
        <p:spPr>
          <a:xfrm>
            <a:off x="392178" y="570862"/>
            <a:ext cx="5393913" cy="1139951"/>
          </a:xfrm>
          <a:custGeom>
            <a:avLst/>
            <a:gdLst/>
            <a:ahLst/>
            <a:cxnLst/>
            <a:rect l="l" t="t" r="r" b="b"/>
            <a:pathLst>
              <a:path w="5393913" h="1139951">
                <a:moveTo>
                  <a:pt x="0" y="0"/>
                </a:moveTo>
                <a:lnTo>
                  <a:pt x="5393913" y="0"/>
                </a:lnTo>
                <a:lnTo>
                  <a:pt x="5393913" y="1139951"/>
                </a:lnTo>
                <a:lnTo>
                  <a:pt x="0" y="1139951"/>
                </a:lnTo>
                <a:lnTo>
                  <a:pt x="0" y="0"/>
                </a:lnTo>
                <a:close/>
              </a:path>
            </a:pathLst>
          </a:custGeom>
          <a:blipFill>
            <a:blip r:embed="rId3"/>
            <a:stretch>
              <a:fillRect/>
            </a:stretch>
          </a:blipFill>
        </p:spPr>
        <p:txBody>
          <a:bodyPr/>
          <a:lstStyle/>
          <a:p>
            <a:endParaRPr lang="en-GB"/>
          </a:p>
        </p:txBody>
      </p:sp>
      <p:sp>
        <p:nvSpPr>
          <p:cNvPr id="8" name="Freeform 8"/>
          <p:cNvSpPr/>
          <p:nvPr/>
        </p:nvSpPr>
        <p:spPr>
          <a:xfrm>
            <a:off x="446036" y="8620659"/>
            <a:ext cx="7752267" cy="1550453"/>
          </a:xfrm>
          <a:custGeom>
            <a:avLst/>
            <a:gdLst/>
            <a:ahLst/>
            <a:cxnLst/>
            <a:rect l="l" t="t" r="r" b="b"/>
            <a:pathLst>
              <a:path w="7752267" h="1550453">
                <a:moveTo>
                  <a:pt x="0" y="0"/>
                </a:moveTo>
                <a:lnTo>
                  <a:pt x="7752267" y="0"/>
                </a:lnTo>
                <a:lnTo>
                  <a:pt x="7752267" y="1550453"/>
                </a:lnTo>
                <a:lnTo>
                  <a:pt x="0" y="1550453"/>
                </a:lnTo>
                <a:lnTo>
                  <a:pt x="0" y="0"/>
                </a:lnTo>
                <a:close/>
              </a:path>
            </a:pathLst>
          </a:custGeom>
          <a:blipFill>
            <a:blip r:embed="rId4"/>
            <a:stretch>
              <a:fillRect/>
            </a:stretch>
          </a:blipFill>
        </p:spPr>
        <p:txBody>
          <a:bodyPr/>
          <a:lstStyle/>
          <a:p>
            <a:endParaRPr lang="en-GB"/>
          </a:p>
        </p:txBody>
      </p:sp>
      <p:pic>
        <p:nvPicPr>
          <p:cNvPr id="12" name="Picture 11">
            <a:extLst>
              <a:ext uri="{FF2B5EF4-FFF2-40B4-BE49-F238E27FC236}">
                <a16:creationId xmlns:a16="http://schemas.microsoft.com/office/drawing/2014/main" id="{EA2348AB-CE6D-E3C4-5A61-57655BD97E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0971644" y="2970644"/>
            <a:ext cx="10280329" cy="435238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2"/>
          <p:cNvGrpSpPr/>
          <p:nvPr/>
        </p:nvGrpSpPr>
        <p:grpSpPr>
          <a:xfrm>
            <a:off x="15364189" y="9439428"/>
            <a:ext cx="2681216" cy="566996"/>
            <a:chOff x="0" y="0"/>
            <a:chExt cx="3574954" cy="755994"/>
          </a:xfrm>
        </p:grpSpPr>
        <p:sp>
          <p:nvSpPr>
            <p:cNvPr id="13" name="Freeform 13" descr="A picture containing graphics, font, screenshot, graphic design  Description automatically generated"/>
            <p:cNvSpPr/>
            <p:nvPr/>
          </p:nvSpPr>
          <p:spPr>
            <a:xfrm>
              <a:off x="0" y="0"/>
              <a:ext cx="3574923" cy="756031"/>
            </a:xfrm>
            <a:custGeom>
              <a:avLst/>
              <a:gdLst/>
              <a:ahLst/>
              <a:cxnLst/>
              <a:rect l="l" t="t" r="r" b="b"/>
              <a:pathLst>
                <a:path w="3574923" h="756031">
                  <a:moveTo>
                    <a:pt x="0" y="0"/>
                  </a:moveTo>
                  <a:lnTo>
                    <a:pt x="3574923" y="0"/>
                  </a:lnTo>
                  <a:lnTo>
                    <a:pt x="3574923" y="756031"/>
                  </a:lnTo>
                  <a:lnTo>
                    <a:pt x="0" y="756031"/>
                  </a:lnTo>
                  <a:lnTo>
                    <a:pt x="0" y="0"/>
                  </a:lnTo>
                  <a:close/>
                </a:path>
              </a:pathLst>
            </a:custGeom>
            <a:blipFill>
              <a:blip r:embed="rId4"/>
              <a:stretch>
                <a:fillRect t="-31" b="-26"/>
              </a:stretch>
            </a:blipFill>
          </p:spPr>
          <p:txBody>
            <a:bodyPr/>
            <a:lstStyle/>
            <a:p>
              <a:endParaRPr lang="en-GB"/>
            </a:p>
          </p:txBody>
        </p:sp>
      </p:grpSp>
      <p:pic>
        <p:nvPicPr>
          <p:cNvPr id="2" name="Online Media 1" title="National Child Measurement Programme">
            <a:hlinkClick r:id="" action="ppaction://media"/>
            <a:extLst>
              <a:ext uri="{FF2B5EF4-FFF2-40B4-BE49-F238E27FC236}">
                <a16:creationId xmlns:a16="http://schemas.microsoft.com/office/drawing/2014/main" id="{AA7B189C-CB31-FA98-F5F4-14B149E67BA3}"/>
              </a:ext>
            </a:extLst>
          </p:cNvPr>
          <p:cNvPicPr>
            <a:picLocks noRot="1" noChangeAspect="1"/>
          </p:cNvPicPr>
          <p:nvPr>
            <a:videoFile r:link="rId1"/>
          </p:nvPr>
        </p:nvPicPr>
        <p:blipFill>
          <a:blip r:embed="rId5"/>
          <a:stretch>
            <a:fillRect/>
          </a:stretch>
        </p:blipFill>
        <p:spPr>
          <a:xfrm>
            <a:off x="6824" y="8530"/>
            <a:ext cx="18247540" cy="103098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303020" y="547688"/>
            <a:ext cx="11210194" cy="859081"/>
          </a:xfrm>
          <a:custGeom>
            <a:avLst/>
            <a:gdLst/>
            <a:ahLst/>
            <a:cxnLst/>
            <a:rect l="l" t="t" r="r" b="b"/>
            <a:pathLst>
              <a:path w="14946925" h="1145442">
                <a:moveTo>
                  <a:pt x="0" y="0"/>
                </a:moveTo>
                <a:lnTo>
                  <a:pt x="14946925" y="0"/>
                </a:lnTo>
                <a:lnTo>
                  <a:pt x="14946925" y="1145442"/>
                </a:lnTo>
                <a:lnTo>
                  <a:pt x="0" y="1145442"/>
                </a:lnTo>
                <a:close/>
              </a:path>
            </a:pathLst>
          </a:custGeom>
        </p:spPr>
        <p:txBody>
          <a:bodyPr/>
          <a:lstStyle/>
          <a:p>
            <a:endParaRPr lang="en-GB"/>
          </a:p>
        </p:txBody>
      </p:sp>
      <p:grpSp>
        <p:nvGrpSpPr>
          <p:cNvPr id="7" name="Group 7"/>
          <p:cNvGrpSpPr/>
          <p:nvPr/>
        </p:nvGrpSpPr>
        <p:grpSpPr>
          <a:xfrm>
            <a:off x="15364189" y="9439428"/>
            <a:ext cx="2681216" cy="566996"/>
            <a:chOff x="0" y="0"/>
            <a:chExt cx="3574954" cy="755994"/>
          </a:xfrm>
        </p:grpSpPr>
        <p:sp>
          <p:nvSpPr>
            <p:cNvPr id="8" name="Freeform 8" descr="A picture containing graphics, font, screenshot, graphic design  Description automatically generated"/>
            <p:cNvSpPr/>
            <p:nvPr/>
          </p:nvSpPr>
          <p:spPr>
            <a:xfrm>
              <a:off x="0" y="0"/>
              <a:ext cx="3574923" cy="756031"/>
            </a:xfrm>
            <a:custGeom>
              <a:avLst/>
              <a:gdLst/>
              <a:ahLst/>
              <a:cxnLst/>
              <a:rect l="l" t="t" r="r" b="b"/>
              <a:pathLst>
                <a:path w="3574923" h="756031">
                  <a:moveTo>
                    <a:pt x="0" y="0"/>
                  </a:moveTo>
                  <a:lnTo>
                    <a:pt x="3574923" y="0"/>
                  </a:lnTo>
                  <a:lnTo>
                    <a:pt x="3574923" y="756031"/>
                  </a:lnTo>
                  <a:lnTo>
                    <a:pt x="0" y="756031"/>
                  </a:lnTo>
                  <a:lnTo>
                    <a:pt x="0" y="0"/>
                  </a:lnTo>
                  <a:close/>
                </a:path>
              </a:pathLst>
            </a:custGeom>
            <a:blipFill>
              <a:blip r:embed="rId3"/>
              <a:stretch>
                <a:fillRect t="-31" b="-26"/>
              </a:stretch>
            </a:blipFill>
          </p:spPr>
          <p:txBody>
            <a:bodyPr/>
            <a:lstStyle/>
            <a:p>
              <a:endParaRPr lang="en-GB"/>
            </a:p>
          </p:txBody>
        </p:sp>
      </p:grpSp>
      <p:sp>
        <p:nvSpPr>
          <p:cNvPr id="10" name="Freeform 4">
            <a:extLst>
              <a:ext uri="{FF2B5EF4-FFF2-40B4-BE49-F238E27FC236}">
                <a16:creationId xmlns:a16="http://schemas.microsoft.com/office/drawing/2014/main" id="{7BD2A872-6B96-5813-CC92-BD64E658D287}"/>
              </a:ext>
            </a:extLst>
          </p:cNvPr>
          <p:cNvSpPr/>
          <p:nvPr/>
        </p:nvSpPr>
        <p:spPr>
          <a:xfrm>
            <a:off x="12667889" y="1406769"/>
            <a:ext cx="2551549" cy="854842"/>
          </a:xfrm>
          <a:custGeom>
            <a:avLst/>
            <a:gdLst/>
            <a:ahLst/>
            <a:cxnLst/>
            <a:rect l="l" t="t" r="r" b="b"/>
            <a:pathLst>
              <a:path w="4889248" h="1741795">
                <a:moveTo>
                  <a:pt x="0" y="0"/>
                </a:moveTo>
                <a:lnTo>
                  <a:pt x="4889248" y="0"/>
                </a:lnTo>
                <a:lnTo>
                  <a:pt x="4889248" y="1741795"/>
                </a:lnTo>
                <a:lnTo>
                  <a:pt x="0" y="1741795"/>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11" name="TextBox 10">
            <a:extLst>
              <a:ext uri="{FF2B5EF4-FFF2-40B4-BE49-F238E27FC236}">
                <a16:creationId xmlns:a16="http://schemas.microsoft.com/office/drawing/2014/main" id="{31F1906E-E20F-8CBD-2DC8-54C3D0B3F0ED}"/>
              </a:ext>
            </a:extLst>
          </p:cNvPr>
          <p:cNvSpPr txBox="1"/>
          <p:nvPr/>
        </p:nvSpPr>
        <p:spPr>
          <a:xfrm>
            <a:off x="2127195" y="8733131"/>
            <a:ext cx="1843126" cy="769441"/>
          </a:xfrm>
          <a:prstGeom prst="rect">
            <a:avLst/>
          </a:prstGeom>
          <a:noFill/>
        </p:spPr>
        <p:txBody>
          <a:bodyPr wrap="square" rtlCol="0">
            <a:spAutoFit/>
          </a:bodyPr>
          <a:lstStyle/>
          <a:p>
            <a:r>
              <a:rPr lang="en-GB" sz="2200" dirty="0"/>
              <a:t>Speak to a School Nurse.</a:t>
            </a:r>
          </a:p>
        </p:txBody>
      </p:sp>
      <p:sp>
        <p:nvSpPr>
          <p:cNvPr id="12" name="TextBox 11">
            <a:extLst>
              <a:ext uri="{FF2B5EF4-FFF2-40B4-BE49-F238E27FC236}">
                <a16:creationId xmlns:a16="http://schemas.microsoft.com/office/drawing/2014/main" id="{A44349E6-3058-0D09-77D9-A773C05372CF}"/>
              </a:ext>
            </a:extLst>
          </p:cNvPr>
          <p:cNvSpPr txBox="1"/>
          <p:nvPr/>
        </p:nvSpPr>
        <p:spPr>
          <a:xfrm>
            <a:off x="12513214" y="2400300"/>
            <a:ext cx="2551549" cy="430887"/>
          </a:xfrm>
          <a:prstGeom prst="rect">
            <a:avLst/>
          </a:prstGeom>
          <a:noFill/>
        </p:spPr>
        <p:txBody>
          <a:bodyPr wrap="square" rtlCol="0">
            <a:spAutoFit/>
          </a:bodyPr>
          <a:lstStyle/>
          <a:p>
            <a:r>
              <a:rPr lang="en-GB" sz="2200" dirty="0"/>
              <a:t>Speak to Childline.</a:t>
            </a:r>
          </a:p>
        </p:txBody>
      </p:sp>
      <p:sp>
        <p:nvSpPr>
          <p:cNvPr id="13" name="TextBox 12">
            <a:extLst>
              <a:ext uri="{FF2B5EF4-FFF2-40B4-BE49-F238E27FC236}">
                <a16:creationId xmlns:a16="http://schemas.microsoft.com/office/drawing/2014/main" id="{4B145E4A-DBB1-E5E8-0200-AA8DD95D4C39}"/>
              </a:ext>
            </a:extLst>
          </p:cNvPr>
          <p:cNvSpPr txBox="1"/>
          <p:nvPr/>
        </p:nvSpPr>
        <p:spPr>
          <a:xfrm>
            <a:off x="2312128" y="3584770"/>
            <a:ext cx="3810000" cy="769441"/>
          </a:xfrm>
          <a:prstGeom prst="rect">
            <a:avLst/>
          </a:prstGeom>
          <a:noFill/>
        </p:spPr>
        <p:txBody>
          <a:bodyPr wrap="square" lIns="91440" tIns="45720" rIns="91440" bIns="45720" anchor="t">
            <a:spAutoFit/>
          </a:bodyPr>
          <a:lstStyle/>
          <a:p>
            <a:pPr>
              <a:defRPr/>
            </a:pPr>
            <a:r>
              <a:rPr lang="en-GB" sz="2200" dirty="0">
                <a:solidFill>
                  <a:prstClr val="black"/>
                </a:solidFill>
              </a:rPr>
              <a:t>Speak to a trusted adult in school.</a:t>
            </a:r>
          </a:p>
        </p:txBody>
      </p:sp>
      <p:pic>
        <p:nvPicPr>
          <p:cNvPr id="15" name="Picture 14">
            <a:extLst>
              <a:ext uri="{FF2B5EF4-FFF2-40B4-BE49-F238E27FC236}">
                <a16:creationId xmlns:a16="http://schemas.microsoft.com/office/drawing/2014/main" id="{001DE44E-1AB6-D313-9533-A10D5AAE2F83}"/>
              </a:ext>
            </a:extLst>
          </p:cNvPr>
          <p:cNvPicPr>
            <a:picLocks noChangeAspect="1"/>
          </p:cNvPicPr>
          <p:nvPr/>
        </p:nvPicPr>
        <p:blipFill>
          <a:blip r:embed="rId5"/>
          <a:stretch>
            <a:fillRect/>
          </a:stretch>
        </p:blipFill>
        <p:spPr>
          <a:xfrm>
            <a:off x="1828800" y="6132559"/>
            <a:ext cx="2439917" cy="2439917"/>
          </a:xfrm>
          <a:prstGeom prst="rect">
            <a:avLst/>
          </a:prstGeom>
        </p:spPr>
      </p:pic>
      <p:pic>
        <p:nvPicPr>
          <p:cNvPr id="16" name="Picture 15">
            <a:extLst>
              <a:ext uri="{FF2B5EF4-FFF2-40B4-BE49-F238E27FC236}">
                <a16:creationId xmlns:a16="http://schemas.microsoft.com/office/drawing/2014/main" id="{E918F635-90B4-0D7E-4DA5-FC8E0DAB40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27195" y="638864"/>
            <a:ext cx="4200944" cy="2801152"/>
          </a:xfrm>
          <a:prstGeom prst="roundRect">
            <a:avLst/>
          </a:prstGeom>
        </p:spPr>
      </p:pic>
      <p:sp>
        <p:nvSpPr>
          <p:cNvPr id="17" name="Freeform 6">
            <a:extLst>
              <a:ext uri="{FF2B5EF4-FFF2-40B4-BE49-F238E27FC236}">
                <a16:creationId xmlns:a16="http://schemas.microsoft.com/office/drawing/2014/main" id="{1EECDC13-449F-2028-1D34-64A31B62ABD1}"/>
              </a:ext>
            </a:extLst>
          </p:cNvPr>
          <p:cNvSpPr/>
          <p:nvPr/>
        </p:nvSpPr>
        <p:spPr>
          <a:xfrm>
            <a:off x="7006880" y="3288719"/>
            <a:ext cx="4609476" cy="3845490"/>
          </a:xfrm>
          <a:custGeom>
            <a:avLst/>
            <a:gdLst/>
            <a:ahLst/>
            <a:cxnLst/>
            <a:rect l="l" t="t" r="r" b="b"/>
            <a:pathLst>
              <a:path w="4538594" h="3936199">
                <a:moveTo>
                  <a:pt x="0" y="0"/>
                </a:moveTo>
                <a:lnTo>
                  <a:pt x="4538594" y="0"/>
                </a:lnTo>
                <a:lnTo>
                  <a:pt x="4538594" y="3936198"/>
                </a:lnTo>
                <a:lnTo>
                  <a:pt x="0" y="39361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endParaRPr lang="en-GB" sz="1200">
              <a:solidFill>
                <a:prstClr val="black"/>
              </a:solidFill>
              <a:latin typeface="Calibri"/>
            </a:endParaRPr>
          </a:p>
        </p:txBody>
      </p:sp>
      <p:sp>
        <p:nvSpPr>
          <p:cNvPr id="18" name="TextBox 7">
            <a:extLst>
              <a:ext uri="{FF2B5EF4-FFF2-40B4-BE49-F238E27FC236}">
                <a16:creationId xmlns:a16="http://schemas.microsoft.com/office/drawing/2014/main" id="{7F4F6F71-4418-5382-34FA-E2B97BF37AD4}"/>
              </a:ext>
            </a:extLst>
          </p:cNvPr>
          <p:cNvSpPr txBox="1"/>
          <p:nvPr/>
        </p:nvSpPr>
        <p:spPr>
          <a:xfrm rot="-810814">
            <a:off x="7109890" y="4479454"/>
            <a:ext cx="4142249" cy="1661993"/>
          </a:xfrm>
          <a:prstGeom prst="rect">
            <a:avLst/>
          </a:prstGeom>
        </p:spPr>
        <p:txBody>
          <a:bodyPr wrap="square" lIns="0" tIns="0" rIns="0" bIns="0" rtlCol="0" anchor="t">
            <a:spAutoFit/>
          </a:bodyPr>
          <a:lstStyle/>
          <a:p>
            <a:pPr algn="ctr" defTabSz="609630"/>
            <a:r>
              <a:rPr lang="en-US" sz="5400" spc="75" dirty="0">
                <a:solidFill>
                  <a:srgbClr val="000000"/>
                </a:solidFill>
                <a:ea typeface="Krabuler"/>
                <a:cs typeface="Krabuler"/>
                <a:sym typeface="Krabuler"/>
              </a:rPr>
              <a:t>Further support</a:t>
            </a:r>
          </a:p>
        </p:txBody>
      </p:sp>
      <p:sp>
        <p:nvSpPr>
          <p:cNvPr id="19" name="Freeform 10">
            <a:extLst>
              <a:ext uri="{FF2B5EF4-FFF2-40B4-BE49-F238E27FC236}">
                <a16:creationId xmlns:a16="http://schemas.microsoft.com/office/drawing/2014/main" id="{CD440285-2833-9B00-A9A5-0901F9473481}"/>
              </a:ext>
            </a:extLst>
          </p:cNvPr>
          <p:cNvSpPr/>
          <p:nvPr/>
        </p:nvSpPr>
        <p:spPr>
          <a:xfrm rot="-6660997">
            <a:off x="6290188" y="6913997"/>
            <a:ext cx="1479235" cy="1400774"/>
          </a:xfrm>
          <a:custGeom>
            <a:avLst/>
            <a:gdLst/>
            <a:ahLst/>
            <a:cxnLst/>
            <a:rect l="l" t="t" r="r" b="b"/>
            <a:pathLst>
              <a:path w="1514128" h="1379233">
                <a:moveTo>
                  <a:pt x="0" y="0"/>
                </a:moveTo>
                <a:lnTo>
                  <a:pt x="1514129" y="0"/>
                </a:lnTo>
                <a:lnTo>
                  <a:pt x="1514129" y="1379234"/>
                </a:lnTo>
                <a:lnTo>
                  <a:pt x="0" y="137923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GB" sz="1200">
              <a:solidFill>
                <a:prstClr val="black"/>
              </a:solidFill>
              <a:latin typeface="Calibri"/>
            </a:endParaRPr>
          </a:p>
        </p:txBody>
      </p:sp>
      <p:sp>
        <p:nvSpPr>
          <p:cNvPr id="20" name="TextBox 19">
            <a:extLst>
              <a:ext uri="{FF2B5EF4-FFF2-40B4-BE49-F238E27FC236}">
                <a16:creationId xmlns:a16="http://schemas.microsoft.com/office/drawing/2014/main" id="{CFF3369E-CCA5-3ED6-C080-4E7D29A1D03C}"/>
              </a:ext>
            </a:extLst>
          </p:cNvPr>
          <p:cNvSpPr txBox="1"/>
          <p:nvPr/>
        </p:nvSpPr>
        <p:spPr>
          <a:xfrm>
            <a:off x="12115800" y="8541554"/>
            <a:ext cx="4953000" cy="430887"/>
          </a:xfrm>
          <a:prstGeom prst="rect">
            <a:avLst/>
          </a:prstGeom>
          <a:noFill/>
        </p:spPr>
        <p:txBody>
          <a:bodyPr wrap="square" rtlCol="0">
            <a:spAutoFit/>
          </a:bodyPr>
          <a:lstStyle/>
          <a:p>
            <a:r>
              <a:rPr lang="en-GB" sz="2200" dirty="0"/>
              <a:t>Speak to a trusted adult at home.</a:t>
            </a:r>
          </a:p>
        </p:txBody>
      </p:sp>
      <p:pic>
        <p:nvPicPr>
          <p:cNvPr id="21" name="Picture 20" descr="A person and a child looking at a computer&#10;&#10;AI-generated content may be incorrect.">
            <a:extLst>
              <a:ext uri="{FF2B5EF4-FFF2-40B4-BE49-F238E27FC236}">
                <a16:creationId xmlns:a16="http://schemas.microsoft.com/office/drawing/2014/main" id="{20D96DC1-6BB6-B271-7B87-DFB9C8151B7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130585" y="6362700"/>
            <a:ext cx="3650886" cy="2053623"/>
          </a:xfrm>
          <a:prstGeom prst="round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TotalTime>
  <Words>600</Words>
  <Application>Microsoft Office PowerPoint</Application>
  <PresentationFormat>Custom</PresentationFormat>
  <Paragraphs>47</Paragraphs>
  <Slides>4</Slides>
  <Notes>4</Notes>
  <HiddenSlides>1</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Calibri (MS) Bold</vt:lpstr>
      <vt:lpstr>Calibri (MS)</vt:lpstr>
      <vt:lpstr>Symbol</vt:lpstr>
      <vt:lpstr>Arial</vt:lpstr>
      <vt:lpstr>Aptos</vt:lpstr>
      <vt:lpstr>Calibri</vt:lpstr>
      <vt:lpstr>Krabuler</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template of School Health Service presentation</dc:title>
  <dc:creator>Cox Cassandra (R0A) Manchester University NHS FT</dc:creator>
  <cp:lastModifiedBy>Cox Cassandra (R0A) Manchester University NHS FT</cp:lastModifiedBy>
  <cp:revision>3</cp:revision>
  <dcterms:created xsi:type="dcterms:W3CDTF">2006-08-16T00:00:00Z</dcterms:created>
  <dcterms:modified xsi:type="dcterms:W3CDTF">2026-09-11T14:43:35Z</dcterms:modified>
  <dc:identifier>DAHKGvjofhU</dc:identifier>
</cp:coreProperties>
</file>