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89" r:id="rId3"/>
    <p:sldId id="311" r:id="rId4"/>
    <p:sldId id="297" r:id="rId5"/>
    <p:sldId id="279" r:id="rId6"/>
    <p:sldId id="290" r:id="rId7"/>
    <p:sldId id="288" r:id="rId8"/>
    <p:sldId id="582" r:id="rId9"/>
    <p:sldId id="272" r:id="rId10"/>
    <p:sldId id="291" r:id="rId11"/>
    <p:sldId id="282" r:id="rId12"/>
    <p:sldId id="284" r:id="rId13"/>
    <p:sldId id="299" r:id="rId14"/>
    <p:sldId id="285" r:id="rId15"/>
    <p:sldId id="286" r:id="rId16"/>
    <p:sldId id="295" r:id="rId17"/>
    <p:sldId id="584" r:id="rId18"/>
    <p:sldId id="586" r:id="rId19"/>
    <p:sldId id="294" r:id="rId20"/>
    <p:sldId id="293" r:id="rId21"/>
    <p:sldId id="274" r:id="rId22"/>
    <p:sldId id="581" r:id="rId23"/>
    <p:sldId id="296" r:id="rId24"/>
    <p:sldId id="300" r:id="rId25"/>
    <p:sldId id="301" r:id="rId26"/>
    <p:sldId id="583" r:id="rId27"/>
    <p:sldId id="271" r:id="rId28"/>
  </p:sldIdLst>
  <p:sldSz cx="9144000" cy="6858000" type="screen4x3"/>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Johnson (R0A) Manchester University NHS FT" initials="LJ(MUNF" lastIdx="1" clrIdx="0">
    <p:extLst>
      <p:ext uri="{19B8F6BF-5375-455C-9EA6-DF929625EA0E}">
        <p15:presenceInfo xmlns:p15="http://schemas.microsoft.com/office/powerpoint/2012/main" userId="S::Johnson.Liu@cmft.nhs.uk::e9e7697f-ef3f-472d-96d5-04735e1be3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C46"/>
    <a:srgbClr val="0077BD"/>
    <a:srgbClr val="2E6CB4"/>
    <a:srgbClr val="7C253A"/>
    <a:srgbClr val="BC2D86"/>
    <a:srgbClr val="748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302" autoAdjust="0"/>
  </p:normalViewPr>
  <p:slideViewPr>
    <p:cSldViewPr snapToGrid="0" snapToObjects="1">
      <p:cViewPr varScale="1">
        <p:scale>
          <a:sx n="83" d="100"/>
          <a:sy n="83" d="100"/>
        </p:scale>
        <p:origin x="147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F347EA-019E-3143-AF44-A9396409032B}" type="datetimeFigureOut">
              <a:rPr lang="en-US" smtClean="0"/>
              <a:t>12/18/2024</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528027-E6C1-454A-B65C-E70516CB1651}" type="slidenum">
              <a:rPr lang="en-US" smtClean="0"/>
              <a:t>‹#›</a:t>
            </a:fld>
            <a:endParaRPr lang="en-US" dirty="0"/>
          </a:p>
        </p:txBody>
      </p:sp>
    </p:spTree>
    <p:extLst>
      <p:ext uri="{BB962C8B-B14F-4D97-AF65-F5344CB8AC3E}">
        <p14:creationId xmlns:p14="http://schemas.microsoft.com/office/powerpoint/2010/main" val="7436876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0DD151-6CD3-48BD-AA4A-406C30579326}" type="slidenum">
              <a:rPr lang="en-GB" smtClean="0"/>
              <a:t>22</a:t>
            </a:fld>
            <a:endParaRPr lang="en-GB" dirty="0"/>
          </a:p>
        </p:txBody>
      </p:sp>
    </p:spTree>
    <p:extLst>
      <p:ext uri="{BB962C8B-B14F-4D97-AF65-F5344CB8AC3E}">
        <p14:creationId xmlns:p14="http://schemas.microsoft.com/office/powerpoint/2010/main" val="188742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28027-E6C1-454A-B65C-E70516CB1651}" type="slidenum">
              <a:rPr lang="en-US" smtClean="0"/>
              <a:t>27</a:t>
            </a:fld>
            <a:endParaRPr lang="en-US" dirty="0"/>
          </a:p>
        </p:txBody>
      </p:sp>
    </p:spTree>
    <p:extLst>
      <p:ext uri="{BB962C8B-B14F-4D97-AF65-F5344CB8AC3E}">
        <p14:creationId xmlns:p14="http://schemas.microsoft.com/office/powerpoint/2010/main" val="148066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5049C-7274-4566-B373-6A4361D020AB}" type="datetime1">
              <a:rPr lang="en-US" smtClean="0"/>
              <a:t>12/18/2024</a:t>
            </a:fld>
            <a:endParaRPr lang="en-US" dirty="0"/>
          </a:p>
        </p:txBody>
      </p:sp>
      <p:sp>
        <p:nvSpPr>
          <p:cNvPr id="5" name="Footer Placeholder 4"/>
          <p:cNvSpPr>
            <a:spLocks noGrp="1"/>
          </p:cNvSpPr>
          <p:nvPr>
            <p:ph type="ftr" sz="quarter" idx="11"/>
          </p:nvPr>
        </p:nvSpPr>
        <p:spPr/>
        <p:txBody>
          <a:bodyPr/>
          <a:lstStyle/>
          <a:p>
            <a:r>
              <a:rPr lang="en-US" dirty="0"/>
              <a:t>Johnson Liu - Bowel Cancer Screening Improvement Lead Email johnson.liu@mft.nhs.uk</a:t>
            </a:r>
          </a:p>
        </p:txBody>
      </p:sp>
      <p:sp>
        <p:nvSpPr>
          <p:cNvPr id="6" name="Slide Number Placeholder 5"/>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042DC-F761-40CF-A5EB-BEC4EB0F38EF}" type="datetime1">
              <a:rPr lang="en-US" smtClean="0"/>
              <a:t>12/18/2024</a:t>
            </a:fld>
            <a:endParaRPr lang="en-US" dirty="0"/>
          </a:p>
        </p:txBody>
      </p:sp>
      <p:sp>
        <p:nvSpPr>
          <p:cNvPr id="5" name="Footer Placeholder 4"/>
          <p:cNvSpPr>
            <a:spLocks noGrp="1"/>
          </p:cNvSpPr>
          <p:nvPr>
            <p:ph type="ftr" sz="quarter" idx="11"/>
          </p:nvPr>
        </p:nvSpPr>
        <p:spPr/>
        <p:txBody>
          <a:bodyPr/>
          <a:lstStyle/>
          <a:p>
            <a:r>
              <a:rPr lang="en-US" dirty="0"/>
              <a:t>Johnson Liu - Bowel Cancer Screening Improvement Lead Email johnson.liu@mft.nhs.uk</a:t>
            </a:r>
          </a:p>
        </p:txBody>
      </p:sp>
      <p:sp>
        <p:nvSpPr>
          <p:cNvPr id="6" name="Slide Number Placeholder 5"/>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79D3E1-71C9-4F8F-AC24-F900FF5660F9}" type="datetime1">
              <a:rPr lang="en-US" smtClean="0"/>
              <a:t>12/18/2024</a:t>
            </a:fld>
            <a:endParaRPr lang="en-US" dirty="0"/>
          </a:p>
        </p:txBody>
      </p:sp>
      <p:sp>
        <p:nvSpPr>
          <p:cNvPr id="5" name="Footer Placeholder 4"/>
          <p:cNvSpPr>
            <a:spLocks noGrp="1"/>
          </p:cNvSpPr>
          <p:nvPr>
            <p:ph type="ftr" sz="quarter" idx="11"/>
          </p:nvPr>
        </p:nvSpPr>
        <p:spPr/>
        <p:txBody>
          <a:bodyPr/>
          <a:lstStyle/>
          <a:p>
            <a:r>
              <a:rPr lang="en-US" dirty="0"/>
              <a:t>Johnson Liu - Bowel Cancer Screening Improvement Lead Email johnson.liu@mft.nhs.uk</a:t>
            </a:r>
          </a:p>
        </p:txBody>
      </p:sp>
      <p:sp>
        <p:nvSpPr>
          <p:cNvPr id="6" name="Slide Number Placeholder 5"/>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77555-B6A4-45E0-9084-D319834C297D}" type="datetime1">
              <a:rPr lang="en-US" smtClean="0"/>
              <a:t>12/18/2024</a:t>
            </a:fld>
            <a:endParaRPr lang="en-US" dirty="0"/>
          </a:p>
        </p:txBody>
      </p:sp>
      <p:sp>
        <p:nvSpPr>
          <p:cNvPr id="5" name="Footer Placeholder 4"/>
          <p:cNvSpPr>
            <a:spLocks noGrp="1"/>
          </p:cNvSpPr>
          <p:nvPr>
            <p:ph type="ftr" sz="quarter" idx="11"/>
          </p:nvPr>
        </p:nvSpPr>
        <p:spPr/>
        <p:txBody>
          <a:bodyPr/>
          <a:lstStyle/>
          <a:p>
            <a:r>
              <a:rPr lang="en-US" dirty="0"/>
              <a:t>Johnson Liu - Bowel Cancer Screening Improvement Lead Email johnson.liu@mft.nhs.uk</a:t>
            </a:r>
          </a:p>
        </p:txBody>
      </p:sp>
      <p:sp>
        <p:nvSpPr>
          <p:cNvPr id="6" name="Slide Number Placeholder 5"/>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CAD31-9B82-4FE6-B151-AC31AF3562B4}" type="datetime1">
              <a:rPr lang="en-US" smtClean="0"/>
              <a:t>12/18/2024</a:t>
            </a:fld>
            <a:endParaRPr lang="en-US" dirty="0"/>
          </a:p>
        </p:txBody>
      </p:sp>
      <p:sp>
        <p:nvSpPr>
          <p:cNvPr id="5" name="Footer Placeholder 4"/>
          <p:cNvSpPr>
            <a:spLocks noGrp="1"/>
          </p:cNvSpPr>
          <p:nvPr>
            <p:ph type="ftr" sz="quarter" idx="11"/>
          </p:nvPr>
        </p:nvSpPr>
        <p:spPr/>
        <p:txBody>
          <a:bodyPr/>
          <a:lstStyle/>
          <a:p>
            <a:r>
              <a:rPr lang="en-US" dirty="0"/>
              <a:t>Johnson Liu - Bowel Cancer Screening Improvement Lead Email johnson.liu@mft.nhs.uk</a:t>
            </a:r>
          </a:p>
        </p:txBody>
      </p:sp>
      <p:sp>
        <p:nvSpPr>
          <p:cNvPr id="6" name="Slide Number Placeholder 5"/>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081FA8-A566-4273-A135-81916DC43DBB}" type="datetime1">
              <a:rPr lang="en-US" smtClean="0"/>
              <a:t>12/18/2024</a:t>
            </a:fld>
            <a:endParaRPr lang="en-US" dirty="0"/>
          </a:p>
        </p:txBody>
      </p:sp>
      <p:sp>
        <p:nvSpPr>
          <p:cNvPr id="6" name="Footer Placeholder 5"/>
          <p:cNvSpPr>
            <a:spLocks noGrp="1"/>
          </p:cNvSpPr>
          <p:nvPr>
            <p:ph type="ftr" sz="quarter" idx="11"/>
          </p:nvPr>
        </p:nvSpPr>
        <p:spPr/>
        <p:txBody>
          <a:bodyPr/>
          <a:lstStyle/>
          <a:p>
            <a:r>
              <a:rPr lang="en-US" dirty="0"/>
              <a:t>Johnson Liu - Bowel Cancer Screening Improvement Lead Email johnson.liu@mft.nhs.uk</a:t>
            </a:r>
          </a:p>
        </p:txBody>
      </p:sp>
      <p:sp>
        <p:nvSpPr>
          <p:cNvPr id="7" name="Slide Number Placeholder 6"/>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48426C-6395-499E-94F2-B50D1523B9CC}" type="datetime1">
              <a:rPr lang="en-US" smtClean="0"/>
              <a:t>12/18/2024</a:t>
            </a:fld>
            <a:endParaRPr lang="en-US" dirty="0"/>
          </a:p>
        </p:txBody>
      </p:sp>
      <p:sp>
        <p:nvSpPr>
          <p:cNvPr id="8" name="Footer Placeholder 7"/>
          <p:cNvSpPr>
            <a:spLocks noGrp="1"/>
          </p:cNvSpPr>
          <p:nvPr>
            <p:ph type="ftr" sz="quarter" idx="11"/>
          </p:nvPr>
        </p:nvSpPr>
        <p:spPr/>
        <p:txBody>
          <a:bodyPr/>
          <a:lstStyle/>
          <a:p>
            <a:r>
              <a:rPr lang="en-US" dirty="0"/>
              <a:t>Johnson Liu - Bowel Cancer Screening Improvement Lead Email johnson.liu@mft.nhs.uk</a:t>
            </a:r>
          </a:p>
        </p:txBody>
      </p:sp>
      <p:sp>
        <p:nvSpPr>
          <p:cNvPr id="9" name="Slide Number Placeholder 8"/>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9A7428-7E89-4DB3-BE07-F021CD5ED661}" type="datetime1">
              <a:rPr lang="en-US" smtClean="0"/>
              <a:t>12/18/2024</a:t>
            </a:fld>
            <a:endParaRPr lang="en-US" dirty="0"/>
          </a:p>
        </p:txBody>
      </p:sp>
      <p:sp>
        <p:nvSpPr>
          <p:cNvPr id="4" name="Footer Placeholder 3"/>
          <p:cNvSpPr>
            <a:spLocks noGrp="1"/>
          </p:cNvSpPr>
          <p:nvPr>
            <p:ph type="ftr" sz="quarter" idx="11"/>
          </p:nvPr>
        </p:nvSpPr>
        <p:spPr/>
        <p:txBody>
          <a:bodyPr/>
          <a:lstStyle/>
          <a:p>
            <a:r>
              <a:rPr lang="en-US" dirty="0"/>
              <a:t>Johnson Liu - Bowel Cancer Screening Improvement Lead Email johnson.liu@mft.nhs.uk</a:t>
            </a:r>
          </a:p>
        </p:txBody>
      </p:sp>
      <p:sp>
        <p:nvSpPr>
          <p:cNvPr id="5" name="Slide Number Placeholder 4"/>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2AFE-8BAF-4792-A156-A4B902FD2722}" type="datetime1">
              <a:rPr lang="en-US" smtClean="0"/>
              <a:t>12/18/2024</a:t>
            </a:fld>
            <a:endParaRPr lang="en-US" dirty="0"/>
          </a:p>
        </p:txBody>
      </p:sp>
      <p:sp>
        <p:nvSpPr>
          <p:cNvPr id="3" name="Footer Placeholder 2"/>
          <p:cNvSpPr>
            <a:spLocks noGrp="1"/>
          </p:cNvSpPr>
          <p:nvPr>
            <p:ph type="ftr" sz="quarter" idx="11"/>
          </p:nvPr>
        </p:nvSpPr>
        <p:spPr/>
        <p:txBody>
          <a:bodyPr/>
          <a:lstStyle/>
          <a:p>
            <a:r>
              <a:rPr lang="en-US" dirty="0"/>
              <a:t>Johnson Liu - Bowel Cancer Screening Improvement Lead Email johnson.liu@mft.nhs.uk</a:t>
            </a:r>
          </a:p>
        </p:txBody>
      </p:sp>
      <p:sp>
        <p:nvSpPr>
          <p:cNvPr id="4" name="Slide Number Placeholder 3"/>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453DA5-BF09-45EE-8AD8-15AC64DABC1B}" type="datetime1">
              <a:rPr lang="en-US" smtClean="0"/>
              <a:t>12/18/2024</a:t>
            </a:fld>
            <a:endParaRPr lang="en-US" dirty="0"/>
          </a:p>
        </p:txBody>
      </p:sp>
      <p:sp>
        <p:nvSpPr>
          <p:cNvPr id="6" name="Footer Placeholder 5"/>
          <p:cNvSpPr>
            <a:spLocks noGrp="1"/>
          </p:cNvSpPr>
          <p:nvPr>
            <p:ph type="ftr" sz="quarter" idx="11"/>
          </p:nvPr>
        </p:nvSpPr>
        <p:spPr/>
        <p:txBody>
          <a:bodyPr/>
          <a:lstStyle/>
          <a:p>
            <a:r>
              <a:rPr lang="en-US" dirty="0"/>
              <a:t>Johnson Liu - Bowel Cancer Screening Improvement Lead Email johnson.liu@mft.nhs.uk</a:t>
            </a:r>
          </a:p>
        </p:txBody>
      </p:sp>
      <p:sp>
        <p:nvSpPr>
          <p:cNvPr id="7" name="Slide Number Placeholder 6"/>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8881CD-32A0-4EB1-A0C0-1F51D4ECA582}" type="datetime1">
              <a:rPr lang="en-US" smtClean="0"/>
              <a:t>12/18/2024</a:t>
            </a:fld>
            <a:endParaRPr lang="en-US" dirty="0"/>
          </a:p>
        </p:txBody>
      </p:sp>
      <p:sp>
        <p:nvSpPr>
          <p:cNvPr id="6" name="Footer Placeholder 5"/>
          <p:cNvSpPr>
            <a:spLocks noGrp="1"/>
          </p:cNvSpPr>
          <p:nvPr>
            <p:ph type="ftr" sz="quarter" idx="11"/>
          </p:nvPr>
        </p:nvSpPr>
        <p:spPr/>
        <p:txBody>
          <a:bodyPr/>
          <a:lstStyle/>
          <a:p>
            <a:r>
              <a:rPr lang="en-US" dirty="0"/>
              <a:t>Johnson Liu - Bowel Cancer Screening Improvement Lead Email johnson.liu@mft.nhs.uk</a:t>
            </a:r>
          </a:p>
        </p:txBody>
      </p:sp>
      <p:sp>
        <p:nvSpPr>
          <p:cNvPr id="7" name="Slide Number Placeholder 6"/>
          <p:cNvSpPr>
            <a:spLocks noGrp="1"/>
          </p:cNvSpPr>
          <p:nvPr>
            <p:ph type="sldNum" sz="quarter" idx="12"/>
          </p:nvPr>
        </p:nvSpPr>
        <p:spPr/>
        <p:txBody>
          <a:bodyPr/>
          <a:lstStyle/>
          <a:p>
            <a:fld id="{E32B42AA-C782-0946-BC8A-59264D07AA9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BDD5C-A5F9-4FB0-958A-604DC8F6FDA5}" type="datetime1">
              <a:rPr lang="en-US" smtClean="0"/>
              <a:t>12/18/2024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Johnson Liu - Bowel Cancer Screening Improvement Lead Email johnson.liu@mft.nhs.uk</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B42AA-C782-0946-BC8A-59264D07AA92}" type="slidenum">
              <a:rPr lang="en-US" smtClean="0"/>
              <a:t>‹#›</a:t>
            </a:fld>
            <a:endParaRPr lang="en-US" dirty="0"/>
          </a:p>
        </p:txBody>
      </p:sp>
    </p:spTree>
    <p:extLst>
      <p:ext uri="{BB962C8B-B14F-4D97-AF65-F5344CB8AC3E}">
        <p14:creationId xmlns:p14="http://schemas.microsoft.com/office/powerpoint/2010/main" val="306028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johnson.liu@mft.nhs.uk"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khsa.blog.gov.uk/2014/12/05/why-do-we-see-gender-differences-in-bowel-cancer-screening/" TargetMode="External"/><Relationship Id="rId7" Type="http://schemas.openxmlformats.org/officeDocument/2006/relationships/hyperlink" Target="https://www.ncbi.nlm.nih.gov/pmc/articles/PMC3974074/"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www.napier.ac.uk/-/media/worktribe/output-1574540/colorectal-cancer-in-people-with-intellectual-disabilities.ashx" TargetMode="External"/><Relationship Id="rId5" Type="http://schemas.openxmlformats.org/officeDocument/2006/relationships/hyperlink" Target="https://www.theguardian.com/society/2022/jun/06/revealed-racial-disparity-in-cancer-diagnoses-via-screening-in-england" TargetMode="External"/><Relationship Id="rId4" Type="http://schemas.openxmlformats.org/officeDocument/2006/relationships/hyperlink" Target="https://www.wtw-healthandbenefits.co.uk/wp-content/uploads/2022/12/Bowel-cancer-guide-v3-resized.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academic.oup.com/eurpub/article/30/Supplement_5/ckaa165.1342/5915227" TargetMode="External"/><Relationship Id="rId13" Type="http://schemas.openxmlformats.org/officeDocument/2006/relationships/hyperlink" Target="https://www.tandfonline.com/doi/full/10.1080/08870446.2022.2141241" TargetMode="External"/><Relationship Id="rId18" Type="http://schemas.openxmlformats.org/officeDocument/2006/relationships/hyperlink" Target="https://www.nature.com/articles/bjc2014125" TargetMode="External"/><Relationship Id="rId3" Type="http://schemas.openxmlformats.org/officeDocument/2006/relationships/hyperlink" Target="https://bmjopen.bmj.com/content/12/9/e062738#DC2" TargetMode="External"/><Relationship Id="rId7" Type="http://schemas.openxmlformats.org/officeDocument/2006/relationships/hyperlink" Target="https://www.sciencedirect.com/science/article/pii/S0738399121006315" TargetMode="External"/><Relationship Id="rId12" Type="http://schemas.openxmlformats.org/officeDocument/2006/relationships/hyperlink" Target="https://www.sciencedirect.com/science/article/pii/S0033350622000117" TargetMode="External"/><Relationship Id="rId17" Type="http://schemas.openxmlformats.org/officeDocument/2006/relationships/hyperlink" Target="https://www.ncbi.nlm.nih.gov/pmc/articles/PMC6561035/" TargetMode="External"/><Relationship Id="rId2" Type="http://schemas.openxmlformats.org/officeDocument/2006/relationships/image" Target="../media/image1.emf"/><Relationship Id="rId16" Type="http://schemas.openxmlformats.org/officeDocument/2006/relationships/hyperlink" Target="https://journals.sagepub.com/doi/10.1258/jms.2009.009080" TargetMode="External"/><Relationship Id="rId1" Type="http://schemas.openxmlformats.org/officeDocument/2006/relationships/slideLayout" Target="../slideLayouts/slideLayout2.xml"/><Relationship Id="rId6" Type="http://schemas.openxmlformats.org/officeDocument/2006/relationships/hyperlink" Target="https://www.mdanderson.org/patients-family/life-after-cancer/social-emotional-impacts.html" TargetMode="External"/><Relationship Id="rId11" Type="http://schemas.openxmlformats.org/officeDocument/2006/relationships/hyperlink" Target="https://academic.oup.com/jpubhealth/article/40/2/315/3807259" TargetMode="External"/><Relationship Id="rId5" Type="http://schemas.openxmlformats.org/officeDocument/2006/relationships/hyperlink" Target="https://www.nature.com/articles/bjc2017331" TargetMode="External"/><Relationship Id="rId15" Type="http://schemas.openxmlformats.org/officeDocument/2006/relationships/hyperlink" Target="https://onlinelibrary.wiley.com/doi/10.1111/hex.12157" TargetMode="External"/><Relationship Id="rId10" Type="http://schemas.openxmlformats.org/officeDocument/2006/relationships/hyperlink" Target="https://academic.oup.com/her/article/37/2/79/6540717" TargetMode="External"/><Relationship Id="rId4" Type="http://schemas.openxmlformats.org/officeDocument/2006/relationships/hyperlink" Target="https://www.futuremedicine.com/doi/10.2217/crc.15.22" TargetMode="External"/><Relationship Id="rId9" Type="http://schemas.openxmlformats.org/officeDocument/2006/relationships/hyperlink" Target="https://metro.co.uk/2022/09/28/cancer-patients-cant-afford-travel-to-appointments-says-charity-17464798/" TargetMode="External"/><Relationship Id="rId14" Type="http://schemas.openxmlformats.org/officeDocument/2006/relationships/hyperlink" Target="https://bmcpublichealth.biomedcentral.com/articles/10.1186/s12889-016-3374-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gov.uk/government/publications/bowel-cancer-screening-benefits-and-risks/nhs-bowel-cancer-screening-helping-you-deci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38/bjc.2011.255" TargetMode="Externa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hyperlink" Target="https://www.youtube.com/channel/UCuKnnetqTZOVLzfv5nIhUWw/videos" TargetMode="External"/><Relationship Id="rId4" Type="http://schemas.openxmlformats.org/officeDocument/2006/relationships/hyperlink" Target="https://doi.org/10.1038/bjc.2014.36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s://www.theguardian.com/society/2018/aug/13/doctors-should-avoid-saying-cancer-for-minor-lesions-stu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06904/BCSP_FIT_easy_read_final.pdf" TargetMode="External"/><Relationship Id="rId3" Type="http://schemas.openxmlformats.org/officeDocument/2006/relationships/image" Target="../media/image1.emf"/><Relationship Id="rId7" Type="http://schemas.openxmlformats.org/officeDocument/2006/relationships/hyperlink" Target="https://www.gov.uk/government/publications/bowel-cancer-screening-easy-guide" TargetMode="External"/><Relationship Id="rId12" Type="http://schemas.openxmlformats.org/officeDocument/2006/relationships/hyperlink" Target="https://campaignresources.phe.gov.uk/resources/search"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s://www.gov.uk/government/publications/bowel-cancer-screening-colonoscopy/bowel-cancer-screening-having-a-colonoscopy-fit" TargetMode="External"/><Relationship Id="rId11" Type="http://schemas.openxmlformats.org/officeDocument/2006/relationships/hyperlink" Target="https://publications.cancerresearchuk.org/early-diagnosis" TargetMode="External"/><Relationship Id="rId5" Type="http://schemas.openxmlformats.org/officeDocument/2006/relationships/hyperlink" Target="https://www.gov.uk/government/publications/bowel-cancer-screening-benefits-and-risks" TargetMode="External"/><Relationship Id="rId10" Type="http://schemas.openxmlformats.org/officeDocument/2006/relationships/hyperlink" Target="https://www.bowelcanceruk.org.uk/about-bowel-cancer/our-publications/" TargetMode="External"/><Relationship Id="rId4" Type="http://schemas.openxmlformats.org/officeDocument/2006/relationships/hyperlink" Target="https://www.gov.uk/government/publications/bowel-cancer-screening-kit-how-to-use" TargetMode="External"/><Relationship Id="rId9" Type="http://schemas.openxmlformats.org/officeDocument/2006/relationships/hyperlink" Target="https://static1.squarespace.com/static/551cfff9e4b0f74d74cb307e/t/567a9e3edf40f3a5265acabc/1450876478007/easy-guide-having-a-colonoscopy.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hyperlink" Target="https://www.youtube.com/watch?v=wK2imf6w8Pw" TargetMode="External"/><Relationship Id="rId3" Type="http://schemas.openxmlformats.org/officeDocument/2006/relationships/image" Target="../media/image1.emf"/><Relationship Id="rId7" Type="http://schemas.openxmlformats.org/officeDocument/2006/relationships/package" Target="../embeddings/Microsoft_Word_Document.docx"/><Relationship Id="rId12" Type="http://schemas.openxmlformats.org/officeDocument/2006/relationships/hyperlink" Target="https://www.youtube.com/watch?v=il6VSceMWfM"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s://www.youtube.com/playlist?list=PLH_-FJAzzeYbhV0MO7xKUXXJY75XxmuHt" TargetMode="External"/><Relationship Id="rId11" Type="http://schemas.openxmlformats.org/officeDocument/2006/relationships/hyperlink" Target="https://vimeo.com/showcase/6663813/" TargetMode="External"/><Relationship Id="rId5" Type="http://schemas.openxmlformats.org/officeDocument/2006/relationships/hyperlink" Target="https://www.youtube.com/channel/UCuKnnetqTZOVLzfv5nIhUWw/videos" TargetMode="External"/><Relationship Id="rId10" Type="http://schemas.openxmlformats.org/officeDocument/2006/relationships/image" Target="../media/image17.emf"/><Relationship Id="rId4" Type="http://schemas.openxmlformats.org/officeDocument/2006/relationships/hyperlink" Target="https://mft.nhs.uk/mri/services/gastroenterology-and-hepatology/mri-endoscopy/bowel-cancer-screening-programme/" TargetMode="External"/><Relationship Id="rId9" Type="http://schemas.openxmlformats.org/officeDocument/2006/relationships/package" Target="../embeddings/Microsoft_Word_Document1.docx"/><Relationship Id="rId14" Type="http://schemas.openxmlformats.org/officeDocument/2006/relationships/hyperlink" Target="https://www.youtube.com/watch?v=m3PZEkfEnY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campaignresources.dhsc.gov.uk/" TargetMode="Externa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future.nhs.uk/connect.ti/CommsLink/view?objectId=158335685"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wcrf-uk.org/health-professionals/cpd-for-health-professionals/online-cancer-prevention-course/" TargetMode="External"/><Relationship Id="rId13" Type="http://schemas.openxmlformats.org/officeDocument/2006/relationships/hyperlink" Target="https://www.youtube.com/@BowelCancerUK" TargetMode="External"/><Relationship Id="rId3" Type="http://schemas.openxmlformats.org/officeDocument/2006/relationships/image" Target="../media/image1.emf"/><Relationship Id="rId7" Type="http://schemas.openxmlformats.org/officeDocument/2006/relationships/hyperlink" Target="https://www.wcrf-uk.org/" TargetMode="External"/><Relationship Id="rId12" Type="http://schemas.openxmlformats.org/officeDocument/2006/relationships/hyperlink" Target="https://www.futurelearn.com/courses/talking-about-cancer"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s://www.gatewayc.org.uk/courses/national-screening-programmes-bowel-screening/" TargetMode="External"/><Relationship Id="rId11" Type="http://schemas.openxmlformats.org/officeDocument/2006/relationships/hyperlink" Target="https://www.futurelearn.com/" TargetMode="External"/><Relationship Id="rId5" Type="http://schemas.openxmlformats.org/officeDocument/2006/relationships/hyperlink" Target="https://www.answercancergm.org.uk/training-courses/" TargetMode="External"/><Relationship Id="rId10" Type="http://schemas.openxmlformats.org/officeDocument/2006/relationships/hyperlink" Target="https://portal.e-lfh.org.uk/Catalogue/Index?HierarchyId=0_43382&amp;programmeId=43382" TargetMode="External"/><Relationship Id="rId4" Type="http://schemas.openxmlformats.org/officeDocument/2006/relationships/hyperlink" Target="https://www.answercancergm.org.uk/" TargetMode="External"/><Relationship Id="rId9" Type="http://schemas.openxmlformats.org/officeDocument/2006/relationships/hyperlink" Target="https://portal.e-lfh.org.uk/" TargetMode="External"/><Relationship Id="rId14" Type="http://schemas.openxmlformats.org/officeDocument/2006/relationships/hyperlink" Target="https://www.youtube.com/watch?v=4zKZQAmdyT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6904/BCSP_FIT_easy_read_final.pdf" TargetMode="External"/><Relationship Id="rId7" Type="http://schemas.openxmlformats.org/officeDocument/2006/relationships/hyperlink" Target="https://www.youtube.com/watch?v=QXV2noZLUFU"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s://phescreening.blog.gov.uk/2020/12/07/bowel-cancer-animation-now-available-in-british-sign-language/" TargetMode="External"/><Relationship Id="rId5" Type="http://schemas.openxmlformats.org/officeDocument/2006/relationships/hyperlink" Target="https://www.sath.nhs.uk/wp-content/uploads/2020/09/CTC-scan.pdf" TargetMode="External"/><Relationship Id="rId4" Type="http://schemas.openxmlformats.org/officeDocument/2006/relationships/hyperlink" Target="https://www.sath.nhs.uk/wp-content/uploads/2020/09/Bowel-cancer-screening-colonoscopy-easy-guid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ngland.nhs.uk/wp-content/uploads/2022/03/Network-Contract-DES-Specification_10102022.pdf" TargetMode="External"/><Relationship Id="rId7"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longtermplan.nhs.uk/wp-content/uploads/2019/08/nhs-long-term-plan-version-1.2.pdf"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hyperlink" Target="https://youtu.be/il6VSceMWfM" TargetMode="External"/><Relationship Id="rId3" Type="http://schemas.openxmlformats.org/officeDocument/2006/relationships/image" Target="../media/image1.emf"/><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il6VSceMWfM?feature=oembed" TargetMode="External"/><Relationship Id="rId6" Type="http://schemas.openxmlformats.org/officeDocument/2006/relationships/hyperlink" Target="https://www.youtube.com/channel/UCuKnnetqTZOVLzfv5nIhUWw/videos" TargetMode="External"/><Relationship Id="rId5" Type="http://schemas.openxmlformats.org/officeDocument/2006/relationships/image" Target="../media/image10.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6119336"/>
            <a:ext cx="7851962" cy="738664"/>
          </a:xfrm>
          <a:prstGeom prst="rect">
            <a:avLst/>
          </a:prstGeom>
        </p:spPr>
        <p:txBody>
          <a:bodyPr wrap="square">
            <a:spAutoFit/>
          </a:bodyPr>
          <a:lstStyle/>
          <a:p>
            <a:pPr algn="ctr"/>
            <a:r>
              <a:rPr lang="en-US" sz="1400" dirty="0">
                <a:ea typeface="Arial" charset="0"/>
                <a:cs typeface="Arial" charset="0"/>
              </a:rPr>
              <a:t>Johnson Liu (Cancer Screening Improvement Lead)</a:t>
            </a:r>
          </a:p>
          <a:p>
            <a:pPr algn="ctr"/>
            <a:r>
              <a:rPr lang="en-US" sz="1400" dirty="0">
                <a:ea typeface="Arial" charset="0"/>
                <a:cs typeface="Arial" charset="0"/>
              </a:rPr>
              <a:t>E: </a:t>
            </a:r>
            <a:r>
              <a:rPr lang="en-US" sz="1400" dirty="0">
                <a:ea typeface="Arial" charset="0"/>
                <a:cs typeface="Arial" charset="0"/>
                <a:hlinkClick r:id="rId2">
                  <a:extLst>
                    <a:ext uri="{A12FA001-AC4F-418D-AE19-62706E023703}">
                      <ahyp:hlinkClr xmlns:ahyp="http://schemas.microsoft.com/office/drawing/2018/hyperlinkcolor" val="tx"/>
                    </a:ext>
                  </a:extLst>
                </a:hlinkClick>
              </a:rPr>
              <a:t>johnson.liu@mft.nhs.uk</a:t>
            </a:r>
            <a:endParaRPr lang="en-US" sz="1400" dirty="0">
              <a:ea typeface="Arial" charset="0"/>
              <a:cs typeface="Arial" charset="0"/>
            </a:endParaRPr>
          </a:p>
          <a:p>
            <a:pPr algn="ctr"/>
            <a:r>
              <a:rPr lang="en-US" sz="1400" dirty="0">
                <a:ea typeface="Arial" charset="0"/>
                <a:cs typeface="Arial" charset="0"/>
              </a:rPr>
              <a:t>T: 07881 541343</a:t>
            </a:r>
          </a:p>
        </p:txBody>
      </p:sp>
      <p:sp>
        <p:nvSpPr>
          <p:cNvPr id="9" name="Rectangle 8"/>
          <p:cNvSpPr/>
          <p:nvPr/>
        </p:nvSpPr>
        <p:spPr>
          <a:xfrm>
            <a:off x="1" y="890991"/>
            <a:ext cx="9144000" cy="584775"/>
          </a:xfrm>
          <a:prstGeom prst="rect">
            <a:avLst/>
          </a:prstGeom>
          <a:solidFill>
            <a:schemeClr val="bg1"/>
          </a:solidFill>
        </p:spPr>
        <p:txBody>
          <a:bodyPr wrap="square">
            <a:spAutoFit/>
          </a:bodyPr>
          <a:lstStyle/>
          <a:p>
            <a:pPr algn="ctr"/>
            <a:r>
              <a:rPr lang="en-US" sz="3200" b="1" dirty="0">
                <a:ea typeface="Arial" charset="0"/>
                <a:cs typeface="Arial" charset="0"/>
              </a:rPr>
              <a:t>Manchester Bowel Cancer Screening Programme</a:t>
            </a:r>
          </a:p>
        </p:txBody>
      </p:sp>
      <p:pic>
        <p:nvPicPr>
          <p:cNvPr id="6" name="Picture 5"/>
          <p:cNvPicPr>
            <a:picLocks noChangeAspect="1"/>
          </p:cNvPicPr>
          <p:nvPr/>
        </p:nvPicPr>
        <p:blipFill>
          <a:blip r:embed="rId3"/>
          <a:stretch>
            <a:fillRect/>
          </a:stretch>
        </p:blipFill>
        <p:spPr>
          <a:xfrm>
            <a:off x="6683775" y="158156"/>
            <a:ext cx="2180402" cy="676274"/>
          </a:xfrm>
          <a:prstGeom prst="rect">
            <a:avLst/>
          </a:prstGeom>
        </p:spPr>
      </p:pic>
      <p:pic>
        <p:nvPicPr>
          <p:cNvPr id="8" name="Picture 7">
            <a:extLst>
              <a:ext uri="{FF2B5EF4-FFF2-40B4-BE49-F238E27FC236}">
                <a16:creationId xmlns:a16="http://schemas.microsoft.com/office/drawing/2014/main" id="{05E8D948-1B55-4AEC-949F-C7DBBBCC2D27}"/>
              </a:ext>
            </a:extLst>
          </p:cNvPr>
          <p:cNvPicPr>
            <a:picLocks noChangeAspect="1"/>
          </p:cNvPicPr>
          <p:nvPr/>
        </p:nvPicPr>
        <p:blipFill>
          <a:blip r:embed="rId4"/>
          <a:stretch>
            <a:fillRect/>
          </a:stretch>
        </p:blipFill>
        <p:spPr>
          <a:xfrm>
            <a:off x="244524" y="158156"/>
            <a:ext cx="1191152" cy="749604"/>
          </a:xfrm>
          <a:prstGeom prst="rect">
            <a:avLst/>
          </a:prstGeom>
        </p:spPr>
      </p:pic>
      <p:sp>
        <p:nvSpPr>
          <p:cNvPr id="10" name="Slide Number Placeholder 9">
            <a:extLst>
              <a:ext uri="{FF2B5EF4-FFF2-40B4-BE49-F238E27FC236}">
                <a16:creationId xmlns:a16="http://schemas.microsoft.com/office/drawing/2014/main" id="{0EB8699F-13AC-47D0-8F9B-9F0C1A0FA7FB}"/>
              </a:ext>
            </a:extLst>
          </p:cNvPr>
          <p:cNvSpPr>
            <a:spLocks noGrp="1"/>
          </p:cNvSpPr>
          <p:nvPr>
            <p:ph type="sldNum" sz="quarter" idx="12"/>
          </p:nvPr>
        </p:nvSpPr>
        <p:spPr/>
        <p:txBody>
          <a:bodyPr/>
          <a:lstStyle/>
          <a:p>
            <a:fld id="{E32B42AA-C782-0946-BC8A-59264D07AA92}" type="slidenum">
              <a:rPr lang="en-US" smtClean="0"/>
              <a:t>1</a:t>
            </a:fld>
            <a:endParaRPr lang="en-US" dirty="0"/>
          </a:p>
        </p:txBody>
      </p:sp>
      <p:sp>
        <p:nvSpPr>
          <p:cNvPr id="2" name="TextBox 1">
            <a:extLst>
              <a:ext uri="{FF2B5EF4-FFF2-40B4-BE49-F238E27FC236}">
                <a16:creationId xmlns:a16="http://schemas.microsoft.com/office/drawing/2014/main" id="{AAE36AFD-3B3B-44C9-89B8-8C1C9B693D22}"/>
              </a:ext>
            </a:extLst>
          </p:cNvPr>
          <p:cNvSpPr txBox="1"/>
          <p:nvPr/>
        </p:nvSpPr>
        <p:spPr>
          <a:xfrm>
            <a:off x="811696" y="2086167"/>
            <a:ext cx="7703654" cy="1138773"/>
          </a:xfrm>
          <a:prstGeom prst="rect">
            <a:avLst/>
          </a:prstGeom>
          <a:noFill/>
        </p:spPr>
        <p:txBody>
          <a:bodyPr wrap="square" rtlCol="0">
            <a:spAutoFit/>
          </a:bodyPr>
          <a:lstStyle/>
          <a:p>
            <a:pPr algn="ctr"/>
            <a:r>
              <a:rPr lang="en-GB" sz="2400" dirty="0">
                <a:cs typeface="Arial" panose="020B0604020202020204" pitchFamily="34" charset="0"/>
              </a:rPr>
              <a:t>Improving early diagnosis of bowel cancer through the NHS Bowel Cancer Screening Programme </a:t>
            </a:r>
          </a:p>
          <a:p>
            <a:pPr algn="ctr"/>
            <a:endParaRPr lang="en-GB" sz="2000" dirty="0">
              <a:cs typeface="Arial" panose="020B0604020202020204" pitchFamily="34" charset="0"/>
            </a:endParaRPr>
          </a:p>
        </p:txBody>
      </p:sp>
      <p:pic>
        <p:nvPicPr>
          <p:cNvPr id="1026" name="Picture 2" descr="Double testing better at identifying bowel cancer | The University of  Edinburgh">
            <a:extLst>
              <a:ext uri="{FF2B5EF4-FFF2-40B4-BE49-F238E27FC236}">
                <a16:creationId xmlns:a16="http://schemas.microsoft.com/office/drawing/2014/main" id="{880052DC-D351-2549-1692-39C72A5AC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016" y="3461356"/>
            <a:ext cx="4155968" cy="266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1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pic>
        <p:nvPicPr>
          <p:cNvPr id="8" name="Picture 7"/>
          <p:cNvPicPr>
            <a:picLocks noChangeAspect="1"/>
          </p:cNvPicPr>
          <p:nvPr/>
        </p:nvPicPr>
        <p:blipFill>
          <a:blip r:embed="rId3"/>
          <a:stretch>
            <a:fillRect/>
          </a:stretch>
        </p:blipFill>
        <p:spPr>
          <a:xfrm>
            <a:off x="6734999" y="16117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10</a:t>
            </a:fld>
            <a:endParaRPr lang="en-US" dirty="0"/>
          </a:p>
        </p:txBody>
      </p:sp>
      <p:sp>
        <p:nvSpPr>
          <p:cNvPr id="10" name="Rectangle 9">
            <a:extLst>
              <a:ext uri="{FF2B5EF4-FFF2-40B4-BE49-F238E27FC236}">
                <a16:creationId xmlns:a16="http://schemas.microsoft.com/office/drawing/2014/main" id="{9F4DD863-3202-45C2-8BFB-679B1AED2DCB}"/>
              </a:ext>
            </a:extLst>
          </p:cNvPr>
          <p:cNvSpPr/>
          <p:nvPr/>
        </p:nvSpPr>
        <p:spPr>
          <a:xfrm>
            <a:off x="152399" y="940547"/>
            <a:ext cx="8763002" cy="5016758"/>
          </a:xfrm>
          <a:prstGeom prst="rect">
            <a:avLst/>
          </a:prstGeom>
        </p:spPr>
        <p:txBody>
          <a:bodyPr wrap="square">
            <a:spAutoFit/>
          </a:bodyPr>
          <a:lstStyle/>
          <a:p>
            <a:pPr marL="285750" indent="-285750" algn="just">
              <a:buFont typeface="Arial" panose="020B0604020202020204" pitchFamily="34" charset="0"/>
              <a:buChar char="•"/>
            </a:pPr>
            <a:r>
              <a:rPr lang="en-US" sz="1600" dirty="0">
                <a:cs typeface="Arial" panose="020B0604020202020204" pitchFamily="34" charset="0"/>
              </a:rPr>
              <a:t>Colonoscopies take place at Manchester Royal Infirmary, Withington Community Hospital and Trafford General Hospital</a:t>
            </a:r>
          </a:p>
          <a:p>
            <a:pPr algn="just"/>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Translator can be requested for colonoscopy procedure</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Patients are required to eat a LOW fibre diet leading up to colonoscopy procedure</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Patient will need to take a laxative (Bowel Prep) before their colonoscopy</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A sedative or gas and air is offered to patient to help them relax during procedure</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Procedure takes around 20 minutes</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Patient will receive a call from SSP the                                                                                       following day to check if they are ok</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buFont typeface="Arial" panose="020B0604020202020204" pitchFamily="34" charset="0"/>
              <a:buChar char="•"/>
            </a:pPr>
            <a:r>
              <a:rPr lang="en-US" sz="1600" dirty="0">
                <a:cs typeface="Arial" panose="020B0604020202020204" pitchFamily="34" charset="0"/>
              </a:rPr>
              <a:t>The BCSP is a Gold Standard service –                                                                          additional clinical training required</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lgn="just">
              <a:buFont typeface="Arial" panose="020B0604020202020204" pitchFamily="34" charset="0"/>
              <a:buChar char="•"/>
            </a:pPr>
            <a:endParaRPr lang="en-US" sz="1600" dirty="0">
              <a:cs typeface="Arial" panose="020B0604020202020204" pitchFamily="34" charset="0"/>
            </a:endParaRPr>
          </a:p>
        </p:txBody>
      </p:sp>
      <p:sp>
        <p:nvSpPr>
          <p:cNvPr id="9" name="TextBox 8">
            <a:extLst>
              <a:ext uri="{FF2B5EF4-FFF2-40B4-BE49-F238E27FC236}">
                <a16:creationId xmlns:a16="http://schemas.microsoft.com/office/drawing/2014/main" id="{8B6B0194-8091-4528-AB99-DA4C2EC9CA1B}"/>
              </a:ext>
            </a:extLst>
          </p:cNvPr>
          <p:cNvSpPr txBox="1"/>
          <p:nvPr/>
        </p:nvSpPr>
        <p:spPr>
          <a:xfrm>
            <a:off x="228599" y="427333"/>
            <a:ext cx="6341909" cy="461665"/>
          </a:xfrm>
          <a:prstGeom prst="rect">
            <a:avLst/>
          </a:prstGeom>
          <a:noFill/>
        </p:spPr>
        <p:txBody>
          <a:bodyPr wrap="square">
            <a:spAutoFit/>
          </a:bodyPr>
          <a:lstStyle/>
          <a:p>
            <a:r>
              <a:rPr lang="en-GB" sz="2400" b="1" dirty="0">
                <a:cs typeface="Arial" panose="020B0604020202020204" pitchFamily="34" charset="0"/>
              </a:rPr>
              <a:t>The Colonoscopy Procedure</a:t>
            </a:r>
          </a:p>
        </p:txBody>
      </p:sp>
      <p:pic>
        <p:nvPicPr>
          <p:cNvPr id="1028" name="Picture 4" descr="Colonoscopy Screening for Colorectal Cancer &amp;amp; How to Prepare | Health Plus">
            <a:extLst>
              <a:ext uri="{FF2B5EF4-FFF2-40B4-BE49-F238E27FC236}">
                <a16:creationId xmlns:a16="http://schemas.microsoft.com/office/drawing/2014/main" id="{6C30C070-6197-4891-AC68-EA079007B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985" y="3522900"/>
            <a:ext cx="4771045" cy="2865292"/>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0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694810" y="196979"/>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11</a:t>
            </a:fld>
            <a:endParaRPr lang="en-US" dirty="0"/>
          </a:p>
        </p:txBody>
      </p:sp>
      <p:pic>
        <p:nvPicPr>
          <p:cNvPr id="9" name="Picture 8">
            <a:extLst>
              <a:ext uri="{FF2B5EF4-FFF2-40B4-BE49-F238E27FC236}">
                <a16:creationId xmlns:a16="http://schemas.microsoft.com/office/drawing/2014/main" id="{9B699DCB-39C1-4AB6-B6A9-F799DE6AC5B6}"/>
              </a:ext>
            </a:extLst>
          </p:cNvPr>
          <p:cNvPicPr>
            <a:picLocks noChangeAspect="1"/>
          </p:cNvPicPr>
          <p:nvPr/>
        </p:nvPicPr>
        <p:blipFill>
          <a:blip r:embed="rId3">
            <a:alphaModFix amt="10000"/>
          </a:blip>
          <a:stretch>
            <a:fillRect/>
          </a:stretch>
        </p:blipFill>
        <p:spPr>
          <a:xfrm>
            <a:off x="4249490" y="2177724"/>
            <a:ext cx="4642038" cy="4543752"/>
          </a:xfrm>
          <a:prstGeom prst="rect">
            <a:avLst/>
          </a:prstGeom>
        </p:spPr>
      </p:pic>
      <p:sp>
        <p:nvSpPr>
          <p:cNvPr id="7" name="TextBox 6">
            <a:extLst>
              <a:ext uri="{FF2B5EF4-FFF2-40B4-BE49-F238E27FC236}">
                <a16:creationId xmlns:a16="http://schemas.microsoft.com/office/drawing/2014/main" id="{F0AD2B96-379C-497F-A0BF-C528977556C9}"/>
              </a:ext>
            </a:extLst>
          </p:cNvPr>
          <p:cNvSpPr txBox="1"/>
          <p:nvPr/>
        </p:nvSpPr>
        <p:spPr>
          <a:xfrm>
            <a:off x="268788" y="473143"/>
            <a:ext cx="6064861" cy="461665"/>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The Role of the BCSP Hub (Rugby)</a:t>
            </a:r>
          </a:p>
        </p:txBody>
      </p:sp>
      <p:sp>
        <p:nvSpPr>
          <p:cNvPr id="10" name="TextBox 9">
            <a:extLst>
              <a:ext uri="{FF2B5EF4-FFF2-40B4-BE49-F238E27FC236}">
                <a16:creationId xmlns:a16="http://schemas.microsoft.com/office/drawing/2014/main" id="{875DF8B8-C71F-4CF8-84D4-A116B91230B1}"/>
              </a:ext>
            </a:extLst>
          </p:cNvPr>
          <p:cNvSpPr txBox="1"/>
          <p:nvPr/>
        </p:nvSpPr>
        <p:spPr>
          <a:xfrm>
            <a:off x="327660" y="1228397"/>
            <a:ext cx="8101072" cy="4401205"/>
          </a:xfrm>
          <a:prstGeom prst="rect">
            <a:avLst/>
          </a:prstGeom>
          <a:noFill/>
        </p:spPr>
        <p:txBody>
          <a:bodyPr wrap="square" rtlCol="0">
            <a:spAutoFit/>
          </a:bodyPr>
          <a:lstStyle/>
          <a:p>
            <a:pPr marL="285750" indent="-285750" algn="just">
              <a:buFont typeface="Wingdings" panose="05000000000000000000" pitchFamily="2" charset="2"/>
              <a:buChar char="Ø"/>
            </a:pPr>
            <a:r>
              <a:rPr lang="en-GB" sz="1800" dirty="0">
                <a:cs typeface="Arial" panose="020B0604020202020204" pitchFamily="34" charset="0"/>
              </a:rPr>
              <a:t>To manage patient call and recall for the bowel screening programme</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To provide a telephone help line for people invited for screening</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To dispatch and process bowel screening FIT kits</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Send result letters to participants and notify their GP</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Book the first SSP assessment date/time for patients with an abnormal screening test result</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Work in partnership with Screening Centres to increase uptake in low performing areas</a:t>
            </a:r>
          </a:p>
          <a:p>
            <a:pPr marL="285750" indent="-285750" algn="just">
              <a:buFont typeface="Wingdings" panose="05000000000000000000" pitchFamily="2" charset="2"/>
              <a:buChar char="Ø"/>
            </a:pPr>
            <a:endParaRPr lang="en-GB" sz="1800" dirty="0">
              <a:cs typeface="Arial" panose="020B0604020202020204" pitchFamily="34" charset="0"/>
            </a:endParaRPr>
          </a:p>
          <a:p>
            <a:pPr marL="285750" indent="-285750" algn="just">
              <a:buFont typeface="Wingdings" panose="05000000000000000000" pitchFamily="2" charset="2"/>
              <a:buChar char="Ø"/>
            </a:pPr>
            <a:r>
              <a:rPr lang="en-GB" sz="1800" dirty="0">
                <a:cs typeface="Arial" panose="020B0604020202020204" pitchFamily="34" charset="0"/>
              </a:rPr>
              <a:t>1</a:t>
            </a:r>
            <a:r>
              <a:rPr lang="en-GB" sz="1800" baseline="30000" dirty="0">
                <a:cs typeface="Arial" panose="020B0604020202020204" pitchFamily="34" charset="0"/>
              </a:rPr>
              <a:t>st</a:t>
            </a:r>
            <a:r>
              <a:rPr lang="en-GB" sz="1800" dirty="0">
                <a:cs typeface="Arial" panose="020B0604020202020204" pitchFamily="34" charset="0"/>
              </a:rPr>
              <a:t> point of call for patients.  Free phone line – </a:t>
            </a:r>
            <a:r>
              <a:rPr lang="en-GB" sz="1800" b="1" u="sng" dirty="0">
                <a:cs typeface="Arial" panose="020B0604020202020204" pitchFamily="34" charset="0"/>
              </a:rPr>
              <a:t>0800 707 60 60</a:t>
            </a:r>
            <a:r>
              <a:rPr lang="en-GB" sz="1800" dirty="0">
                <a:cs typeface="Arial" panose="020B0604020202020204" pitchFamily="34" charset="0"/>
              </a:rPr>
              <a:t>.</a:t>
            </a:r>
          </a:p>
          <a:p>
            <a:pPr marL="171450" indent="-171450">
              <a:buFont typeface="Wingdings" panose="05000000000000000000" pitchFamily="2" charset="2"/>
              <a:buChar char="Ø"/>
            </a:pPr>
            <a:endParaRPr lang="en-GB" sz="1000" dirty="0"/>
          </a:p>
        </p:txBody>
      </p:sp>
    </p:spTree>
    <p:extLst>
      <p:ext uri="{BB962C8B-B14F-4D97-AF65-F5344CB8AC3E}">
        <p14:creationId xmlns:p14="http://schemas.microsoft.com/office/powerpoint/2010/main" val="263564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035170" y="271372"/>
            <a:ext cx="1635302" cy="507206"/>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a:xfrm>
            <a:off x="4843463" y="5624514"/>
            <a:ext cx="1543050" cy="273844"/>
          </a:xfrm>
          <a:prstGeom prst="rect">
            <a:avLst/>
          </a:prstGeom>
        </p:spPr>
        <p:txBody>
          <a:bodyPr vert="horz" lIns="68580" tIns="34290" rIns="68580" bIns="34290" rtlCol="0" anchor="ctr"/>
          <a:lstStyle>
            <a:defPPr>
              <a:defRPr lang="en-US"/>
            </a:defPPr>
            <a:lvl1pPr marL="0" algn="r" defTabSz="514350" rtl="0" eaLnBrk="1" latinLnBrk="0" hangingPunct="1">
              <a:defRPr sz="900" kern="1200">
                <a:solidFill>
                  <a:schemeClr val="tx1">
                    <a:tint val="75000"/>
                  </a:schemeClr>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E32B42AA-C782-0946-BC8A-59264D07AA92}" type="slidenum">
              <a:rPr lang="en-US" smtClean="0"/>
              <a:pPr/>
              <a:t>12</a:t>
            </a:fld>
            <a:endParaRPr lang="en-US" dirty="0"/>
          </a:p>
        </p:txBody>
      </p:sp>
      <p:sp>
        <p:nvSpPr>
          <p:cNvPr id="5" name="Rectangle 4">
            <a:extLst>
              <a:ext uri="{FF2B5EF4-FFF2-40B4-BE49-F238E27FC236}">
                <a16:creationId xmlns:a16="http://schemas.microsoft.com/office/drawing/2014/main" id="{AD320AC0-24E4-41A5-AA17-0B78B42037D8}"/>
              </a:ext>
            </a:extLst>
          </p:cNvPr>
          <p:cNvSpPr/>
          <p:nvPr/>
        </p:nvSpPr>
        <p:spPr>
          <a:xfrm>
            <a:off x="268877" y="1206052"/>
            <a:ext cx="8401595" cy="5262979"/>
          </a:xfrm>
          <a:prstGeom prst="rect">
            <a:avLst/>
          </a:prstGeom>
        </p:spPr>
        <p:txBody>
          <a:bodyPr wrap="square">
            <a:spAutoFit/>
          </a:bodyPr>
          <a:lstStyle/>
          <a:p>
            <a:pPr marL="214313" indent="-214313" algn="just">
              <a:buFont typeface="Arial" panose="020B0604020202020204" pitchFamily="34" charset="0"/>
              <a:buChar char="•"/>
            </a:pPr>
            <a:r>
              <a:rPr lang="en-US" sz="1600" b="1" u="sng" dirty="0">
                <a:cs typeface="Arial" panose="020B0604020202020204" pitchFamily="34" charset="0"/>
                <a:hlinkClick r:id="rId3">
                  <a:extLst>
                    <a:ext uri="{A12FA001-AC4F-418D-AE19-62706E023703}">
                      <ahyp:hlinkClr xmlns:ahyp="http://schemas.microsoft.com/office/drawing/2018/hyperlinkcolor" val="tx"/>
                    </a:ext>
                  </a:extLst>
                </a:hlinkClick>
              </a:rPr>
              <a:t>Men</a:t>
            </a:r>
            <a:r>
              <a:rPr lang="en-US" sz="1600" dirty="0">
                <a:cs typeface="Arial" panose="020B0604020202020204" pitchFamily="34" charset="0"/>
              </a:rPr>
              <a:t> are more likely to ignore their invitations than women.  Just 53% of men complete their bowel screening test compared with 58% for women</a:t>
            </a:r>
          </a:p>
          <a:p>
            <a:pPr algn="just"/>
            <a:endParaRPr lang="en-US" sz="1600" dirty="0">
              <a:cs typeface="Arial" panose="020B0604020202020204" pitchFamily="34" charset="0"/>
            </a:endParaRPr>
          </a:p>
          <a:p>
            <a:pPr marL="214313" indent="-214313" algn="just">
              <a:buFont typeface="Arial" panose="020B0604020202020204" pitchFamily="34" charset="0"/>
              <a:buChar char="•"/>
            </a:pPr>
            <a:r>
              <a:rPr lang="en-US" sz="1600" b="1" dirty="0">
                <a:cs typeface="Arial" panose="020B0604020202020204" pitchFamily="34" charset="0"/>
                <a:hlinkClick r:id="rId4">
                  <a:extLst>
                    <a:ext uri="{A12FA001-AC4F-418D-AE19-62706E023703}">
                      <ahyp:hlinkClr xmlns:ahyp="http://schemas.microsoft.com/office/drawing/2018/hyperlinkcolor" val="tx"/>
                    </a:ext>
                  </a:extLst>
                </a:hlinkClick>
              </a:rPr>
              <a:t>Men are more at risk </a:t>
            </a:r>
            <a:r>
              <a:rPr lang="en-US" sz="1600" dirty="0">
                <a:cs typeface="Arial" panose="020B0604020202020204" pitchFamily="34" charset="0"/>
              </a:rPr>
              <a:t>of getting bowel cancer – 44% of cases in female v 56% of cases in men.  1 in 5 men will be diagnosed during their lifetime</a:t>
            </a:r>
          </a:p>
          <a:p>
            <a:pPr marL="214313" indent="-214313" algn="just">
              <a:buFont typeface="Arial" panose="020B0604020202020204" pitchFamily="34" charset="0"/>
              <a:buChar char="•"/>
            </a:pPr>
            <a:endParaRPr lang="en-US" sz="1600" dirty="0">
              <a:cs typeface="Arial" panose="020B0604020202020204" pitchFamily="34" charset="0"/>
            </a:endParaRPr>
          </a:p>
          <a:p>
            <a:pPr marL="214313" indent="-214313" algn="just">
              <a:buFont typeface="Arial" panose="020B0604020202020204" pitchFamily="34" charset="0"/>
              <a:buChar char="•"/>
            </a:pPr>
            <a:r>
              <a:rPr lang="en-US" sz="1600" b="1" u="sng" dirty="0">
                <a:solidFill>
                  <a:srgbClr val="0563C1"/>
                </a:solidFill>
                <a:cs typeface="Arial" panose="020B0604020202020204" pitchFamily="34" charset="0"/>
                <a:hlinkClick r:id="rId5">
                  <a:extLst>
                    <a:ext uri="{A12FA001-AC4F-418D-AE19-62706E023703}">
                      <ahyp:hlinkClr xmlns:ahyp="http://schemas.microsoft.com/office/drawing/2018/hyperlinkcolor" val="tx"/>
                    </a:ext>
                  </a:extLst>
                </a:hlinkClick>
              </a:rPr>
              <a:t>Ethnically diverse community groups</a:t>
            </a:r>
            <a:r>
              <a:rPr lang="en-US" sz="1600" b="1" dirty="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1600" dirty="0">
                <a:cs typeface="Arial" panose="020B0604020202020204" pitchFamily="34" charset="0"/>
              </a:rPr>
              <a:t>are less likely to engage with the bowel screening programme due to personal and cultural reasons, language difficulties, hygiene reasons and a lack of awareness/understanding of cancer screening programme</a:t>
            </a:r>
          </a:p>
          <a:p>
            <a:pPr marL="214313" indent="-214313" algn="just">
              <a:buFont typeface="Arial" panose="020B0604020202020204" pitchFamily="34" charset="0"/>
              <a:buChar char="•"/>
            </a:pPr>
            <a:endParaRPr lang="en-US" sz="1600" dirty="0">
              <a:cs typeface="Arial" panose="020B0604020202020204" pitchFamily="34" charset="0"/>
            </a:endParaRPr>
          </a:p>
          <a:p>
            <a:pPr marL="214313" indent="-214313" algn="just">
              <a:buFont typeface="Arial" panose="020B0604020202020204" pitchFamily="34" charset="0"/>
              <a:buChar char="•"/>
            </a:pPr>
            <a:r>
              <a:rPr lang="en-US" sz="1600" dirty="0">
                <a:cs typeface="Arial" panose="020B0604020202020204" pitchFamily="34" charset="0"/>
              </a:rPr>
              <a:t>People with </a:t>
            </a:r>
            <a:r>
              <a:rPr lang="en-US" sz="1600" b="1" dirty="0">
                <a:cs typeface="Arial" panose="020B0604020202020204" pitchFamily="34" charset="0"/>
              </a:rPr>
              <a:t>physical and/or learning </a:t>
            </a:r>
            <a:r>
              <a:rPr lang="en-US" sz="1600" b="1" u="sng" dirty="0">
                <a:cs typeface="Arial" panose="020B0604020202020204" pitchFamily="34" charset="0"/>
                <a:hlinkClick r:id="rId6">
                  <a:extLst>
                    <a:ext uri="{A12FA001-AC4F-418D-AE19-62706E023703}">
                      <ahyp:hlinkClr xmlns:ahyp="http://schemas.microsoft.com/office/drawing/2018/hyperlinkcolor" val="tx"/>
                    </a:ext>
                  </a:extLst>
                </a:hlinkClick>
              </a:rPr>
              <a:t>disabilities</a:t>
            </a:r>
            <a:r>
              <a:rPr lang="en-US" sz="1600" b="1" dirty="0">
                <a:cs typeface="Arial" panose="020B0604020202020204" pitchFamily="34" charset="0"/>
              </a:rPr>
              <a:t> </a:t>
            </a:r>
            <a:r>
              <a:rPr lang="en-US" sz="1600" dirty="0">
                <a:cs typeface="Arial" panose="020B0604020202020204" pitchFamily="34" charset="0"/>
              </a:rPr>
              <a:t>are less likely to engage with the bowel screening programme</a:t>
            </a:r>
          </a:p>
          <a:p>
            <a:pPr marL="214313" indent="-214313" algn="just">
              <a:buFont typeface="Arial" panose="020B0604020202020204" pitchFamily="34" charset="0"/>
              <a:buChar char="•"/>
            </a:pPr>
            <a:endParaRPr lang="en-US" sz="1600" dirty="0">
              <a:cs typeface="Arial" panose="020B0604020202020204" pitchFamily="34" charset="0"/>
            </a:endParaRPr>
          </a:p>
          <a:p>
            <a:pPr marL="214313" indent="-214313" algn="just">
              <a:buFont typeface="Arial" panose="020B0604020202020204" pitchFamily="34" charset="0"/>
              <a:buChar char="•"/>
            </a:pPr>
            <a:r>
              <a:rPr lang="en-US" sz="1600" dirty="0">
                <a:cs typeface="Arial" panose="020B0604020202020204" pitchFamily="34" charset="0"/>
              </a:rPr>
              <a:t>People living in </a:t>
            </a:r>
            <a:r>
              <a:rPr lang="en-US" sz="1600" b="1" dirty="0">
                <a:cs typeface="Arial" panose="020B0604020202020204" pitchFamily="34" charset="0"/>
              </a:rPr>
              <a:t>socially </a:t>
            </a:r>
            <a:r>
              <a:rPr lang="en-US" sz="1600" b="1" u="sng" dirty="0">
                <a:solidFill>
                  <a:srgbClr val="0563C1"/>
                </a:solidFill>
                <a:cs typeface="Arial" panose="020B0604020202020204" pitchFamily="34" charset="0"/>
                <a:hlinkClick r:id="rId7">
                  <a:extLst>
                    <a:ext uri="{A12FA001-AC4F-418D-AE19-62706E023703}">
                      <ahyp:hlinkClr xmlns:ahyp="http://schemas.microsoft.com/office/drawing/2018/hyperlinkcolor" val="tx"/>
                    </a:ext>
                  </a:extLst>
                </a:hlinkClick>
              </a:rPr>
              <a:t>deprived neighbourhoods</a:t>
            </a:r>
            <a:r>
              <a:rPr lang="en-US" sz="1600" dirty="0">
                <a:cs typeface="Arial" panose="020B0604020202020204" pitchFamily="34" charset="0"/>
                <a:hlinkClick r:id="rId7">
                  <a:extLst>
                    <a:ext uri="{A12FA001-AC4F-418D-AE19-62706E023703}">
                      <ahyp:hlinkClr xmlns:ahyp="http://schemas.microsoft.com/office/drawing/2018/hyperlinkcolor" val="tx"/>
                    </a:ext>
                  </a:extLst>
                </a:hlinkClick>
              </a:rPr>
              <a:t> </a:t>
            </a:r>
            <a:r>
              <a:rPr lang="en-US" sz="1600" dirty="0">
                <a:cs typeface="Arial" panose="020B0604020202020204" pitchFamily="34" charset="0"/>
              </a:rPr>
              <a:t>are less likely to engage with the bowel screening programme (35% for the most deprived groups compared to 61% for the least deprived)</a:t>
            </a:r>
          </a:p>
          <a:p>
            <a:pPr algn="just"/>
            <a:endParaRPr lang="en-US" sz="1600" dirty="0">
              <a:cs typeface="Arial" panose="020B0604020202020204" pitchFamily="34" charset="0"/>
            </a:endParaRPr>
          </a:p>
          <a:p>
            <a:pPr marL="214313" indent="-214313" algn="just">
              <a:buFont typeface="Arial" panose="020B0604020202020204" pitchFamily="34" charset="0"/>
              <a:buChar char="•"/>
            </a:pPr>
            <a:r>
              <a:rPr lang="en-US" sz="1600" b="1" dirty="0">
                <a:solidFill>
                  <a:srgbClr val="733151"/>
                </a:solidFill>
                <a:cs typeface="Arial" panose="020B0604020202020204" pitchFamily="34" charset="0"/>
              </a:rPr>
              <a:t>Bowel screening is for people with no symptoms relating to their bowel.  As a result, people who feel that they have no problems with their bowels are the people that we would like to screen.  </a:t>
            </a:r>
          </a:p>
          <a:p>
            <a:pPr marL="214313" indent="-214313" algn="just">
              <a:buFont typeface="Arial" panose="020B0604020202020204" pitchFamily="34" charset="0"/>
              <a:buChar char="•"/>
            </a:pPr>
            <a:endParaRPr lang="en-GB" sz="1600" dirty="0">
              <a:cs typeface="Arial" panose="020B0604020202020204" pitchFamily="34" charset="0"/>
            </a:endParaRPr>
          </a:p>
        </p:txBody>
      </p:sp>
      <p:sp>
        <p:nvSpPr>
          <p:cNvPr id="7" name="TextBox 6">
            <a:extLst>
              <a:ext uri="{FF2B5EF4-FFF2-40B4-BE49-F238E27FC236}">
                <a16:creationId xmlns:a16="http://schemas.microsoft.com/office/drawing/2014/main" id="{F1764E29-6858-4043-A144-2889EC8E65DA}"/>
              </a:ext>
            </a:extLst>
          </p:cNvPr>
          <p:cNvSpPr txBox="1"/>
          <p:nvPr/>
        </p:nvSpPr>
        <p:spPr>
          <a:xfrm>
            <a:off x="473528" y="328685"/>
            <a:ext cx="5335089" cy="830997"/>
          </a:xfrm>
          <a:prstGeom prst="rect">
            <a:avLst/>
          </a:prstGeom>
          <a:noFill/>
        </p:spPr>
        <p:txBody>
          <a:bodyPr wrap="square">
            <a:spAutoFit/>
          </a:bodyPr>
          <a:lstStyle/>
          <a:p>
            <a:r>
              <a:rPr lang="en-GB" sz="2400" b="1" dirty="0">
                <a:cs typeface="Arial" panose="020B0604020202020204" pitchFamily="34" charset="0"/>
              </a:rPr>
              <a:t>Who is Less Likely to Engage with Bowel Screening?</a:t>
            </a:r>
          </a:p>
        </p:txBody>
      </p:sp>
    </p:spTree>
    <p:extLst>
      <p:ext uri="{BB962C8B-B14F-4D97-AF65-F5344CB8AC3E}">
        <p14:creationId xmlns:p14="http://schemas.microsoft.com/office/powerpoint/2010/main" val="66021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9F25-9648-4074-9A1D-1DB88F458CD5}"/>
              </a:ext>
            </a:extLst>
          </p:cNvPr>
          <p:cNvSpPr>
            <a:spLocks noGrp="1"/>
          </p:cNvSpPr>
          <p:nvPr>
            <p:ph type="title"/>
          </p:nvPr>
        </p:nvSpPr>
        <p:spPr>
          <a:xfrm>
            <a:off x="628650" y="3448573"/>
            <a:ext cx="7886700" cy="994172"/>
          </a:xfrm>
        </p:spPr>
        <p:txBody>
          <a:bodyPr>
            <a:noAutofit/>
          </a:bodyPr>
          <a:lstStyle/>
          <a:p>
            <a:pPr algn="ctr"/>
            <a:r>
              <a:rPr lang="en-GB" sz="4050" b="1" dirty="0"/>
              <a:t>What are the barriers to preventing people taking part in the bowel cancer screening?</a:t>
            </a:r>
          </a:p>
        </p:txBody>
      </p:sp>
      <p:pic>
        <p:nvPicPr>
          <p:cNvPr id="2052" name="Picture 4" descr="May I ask you a question? - kappanonline.org">
            <a:extLst>
              <a:ext uri="{FF2B5EF4-FFF2-40B4-BE49-F238E27FC236}">
                <a16:creationId xmlns:a16="http://schemas.microsoft.com/office/drawing/2014/main" id="{4A54E000-3476-48DA-B148-C57D5F909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28" y="518844"/>
            <a:ext cx="3701143" cy="233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3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176832" y="219456"/>
            <a:ext cx="1635302" cy="507206"/>
          </a:xfrm>
          <a:prstGeom prst="rect">
            <a:avLst/>
          </a:prstGeom>
        </p:spPr>
      </p:pic>
      <p:sp>
        <p:nvSpPr>
          <p:cNvPr id="10" name="TextBox 9">
            <a:extLst>
              <a:ext uri="{FF2B5EF4-FFF2-40B4-BE49-F238E27FC236}">
                <a16:creationId xmlns:a16="http://schemas.microsoft.com/office/drawing/2014/main" id="{F9983CD2-18BD-4636-B992-B2473A6D9EC5}"/>
              </a:ext>
            </a:extLst>
          </p:cNvPr>
          <p:cNvSpPr txBox="1"/>
          <p:nvPr/>
        </p:nvSpPr>
        <p:spPr>
          <a:xfrm>
            <a:off x="355638" y="131470"/>
            <a:ext cx="6532842" cy="461665"/>
          </a:xfrm>
          <a:prstGeom prst="rect">
            <a:avLst/>
          </a:prstGeom>
          <a:noFill/>
        </p:spPr>
        <p:txBody>
          <a:bodyPr wrap="square">
            <a:spAutoFit/>
          </a:bodyPr>
          <a:lstStyle/>
          <a:p>
            <a:r>
              <a:rPr lang="en-GB" sz="2400" b="1" dirty="0">
                <a:solidFill>
                  <a:schemeClr val="accent1"/>
                </a:solidFill>
                <a:cs typeface="Arial" panose="020B0604020202020204" pitchFamily="34" charset="0"/>
                <a:hlinkClick r:id="rId3"/>
              </a:rPr>
              <a:t>Barriers</a:t>
            </a:r>
            <a:r>
              <a:rPr lang="en-GB" sz="2400" b="1" dirty="0">
                <a:solidFill>
                  <a:schemeClr val="accent1"/>
                </a:solidFill>
                <a:cs typeface="Arial" panose="020B0604020202020204" pitchFamily="34" charset="0"/>
              </a:rPr>
              <a:t> Stopping People Engaging with the BCSP</a:t>
            </a:r>
          </a:p>
        </p:txBody>
      </p:sp>
      <p:sp>
        <p:nvSpPr>
          <p:cNvPr id="11" name="TextBox 10">
            <a:extLst>
              <a:ext uri="{FF2B5EF4-FFF2-40B4-BE49-F238E27FC236}">
                <a16:creationId xmlns:a16="http://schemas.microsoft.com/office/drawing/2014/main" id="{70D15799-BB90-428C-8AD9-88DA6EB22BD2}"/>
              </a:ext>
            </a:extLst>
          </p:cNvPr>
          <p:cNvSpPr txBox="1"/>
          <p:nvPr/>
        </p:nvSpPr>
        <p:spPr>
          <a:xfrm>
            <a:off x="268975" y="1823633"/>
            <a:ext cx="1042221" cy="523220"/>
          </a:xfrm>
          <a:prstGeom prst="rect">
            <a:avLst/>
          </a:prstGeom>
          <a:noFill/>
        </p:spPr>
        <p:txBody>
          <a:bodyPr wrap="square" rtlCol="0">
            <a:spAutoFit/>
          </a:bodyPr>
          <a:lstStyle/>
          <a:p>
            <a:r>
              <a:rPr lang="en-GB" sz="1400" b="1" u="sng" dirty="0">
                <a:solidFill>
                  <a:schemeClr val="accent6">
                    <a:lumMod val="75000"/>
                  </a:schemeClr>
                </a:solidFill>
                <a:cs typeface="Arial" panose="020B0604020202020204" pitchFamily="34" charset="0"/>
              </a:rPr>
              <a:t>I’m fit and healthy</a:t>
            </a:r>
          </a:p>
        </p:txBody>
      </p:sp>
      <p:sp>
        <p:nvSpPr>
          <p:cNvPr id="12" name="TextBox 11">
            <a:extLst>
              <a:ext uri="{FF2B5EF4-FFF2-40B4-BE49-F238E27FC236}">
                <a16:creationId xmlns:a16="http://schemas.microsoft.com/office/drawing/2014/main" id="{2C24E2BE-F9A7-453D-8B82-231BC7F32FCF}"/>
              </a:ext>
            </a:extLst>
          </p:cNvPr>
          <p:cNvSpPr txBox="1"/>
          <p:nvPr/>
        </p:nvSpPr>
        <p:spPr>
          <a:xfrm>
            <a:off x="6828880" y="5663063"/>
            <a:ext cx="1548055" cy="338554"/>
          </a:xfrm>
          <a:prstGeom prst="rect">
            <a:avLst/>
          </a:prstGeom>
          <a:noFill/>
        </p:spPr>
        <p:txBody>
          <a:bodyPr wrap="square" rtlCol="0">
            <a:spAutoFit/>
          </a:bodyPr>
          <a:lstStyle/>
          <a:p>
            <a:r>
              <a:rPr lang="en-GB" sz="1600" b="1" u="sng" dirty="0">
                <a:solidFill>
                  <a:schemeClr val="accent1"/>
                </a:solidFill>
                <a:hlinkClick r:id="rId4"/>
              </a:rPr>
              <a:t>Embarrassment</a:t>
            </a:r>
            <a:endParaRPr lang="en-GB" sz="1600" b="1" u="sng" dirty="0">
              <a:solidFill>
                <a:schemeClr val="accent1"/>
              </a:solidFill>
            </a:endParaRPr>
          </a:p>
        </p:txBody>
      </p:sp>
      <p:sp>
        <p:nvSpPr>
          <p:cNvPr id="13" name="Rectangle 12">
            <a:extLst>
              <a:ext uri="{FF2B5EF4-FFF2-40B4-BE49-F238E27FC236}">
                <a16:creationId xmlns:a16="http://schemas.microsoft.com/office/drawing/2014/main" id="{3DFCBE5E-D50F-4CE3-941F-CEBC8F01B506}"/>
              </a:ext>
            </a:extLst>
          </p:cNvPr>
          <p:cNvSpPr/>
          <p:nvPr/>
        </p:nvSpPr>
        <p:spPr>
          <a:xfrm>
            <a:off x="5601580" y="2498282"/>
            <a:ext cx="3441070" cy="338554"/>
          </a:xfrm>
          <a:prstGeom prst="rect">
            <a:avLst/>
          </a:prstGeom>
        </p:spPr>
        <p:txBody>
          <a:bodyPr wrap="none">
            <a:spAutoFit/>
          </a:bodyPr>
          <a:lstStyle/>
          <a:p>
            <a:r>
              <a:rPr lang="en-US" sz="1600" dirty="0">
                <a:solidFill>
                  <a:srgbClr val="3E5F73"/>
                </a:solidFill>
              </a:rPr>
              <a:t>Misunderstanding the word ‘screening’</a:t>
            </a:r>
            <a:endParaRPr lang="en-GB" sz="1600" dirty="0">
              <a:solidFill>
                <a:srgbClr val="3E5F73"/>
              </a:solidFill>
            </a:endParaRPr>
          </a:p>
        </p:txBody>
      </p:sp>
      <p:sp>
        <p:nvSpPr>
          <p:cNvPr id="14" name="Rectangle 13">
            <a:extLst>
              <a:ext uri="{FF2B5EF4-FFF2-40B4-BE49-F238E27FC236}">
                <a16:creationId xmlns:a16="http://schemas.microsoft.com/office/drawing/2014/main" id="{0BB58605-7AFB-4328-911A-C15BD101E457}"/>
              </a:ext>
            </a:extLst>
          </p:cNvPr>
          <p:cNvSpPr/>
          <p:nvPr/>
        </p:nvSpPr>
        <p:spPr>
          <a:xfrm>
            <a:off x="3080291" y="668591"/>
            <a:ext cx="2288768" cy="338554"/>
          </a:xfrm>
          <a:prstGeom prst="rect">
            <a:avLst/>
          </a:prstGeom>
        </p:spPr>
        <p:txBody>
          <a:bodyPr wrap="none">
            <a:spAutoFit/>
          </a:bodyPr>
          <a:lstStyle/>
          <a:p>
            <a:r>
              <a:rPr lang="en-US" sz="1600" dirty="0">
                <a:solidFill>
                  <a:srgbClr val="7030A0"/>
                </a:solidFill>
                <a:hlinkClick r:id="rId5">
                  <a:extLst>
                    <a:ext uri="{A12FA001-AC4F-418D-AE19-62706E023703}">
                      <ahyp:hlinkClr xmlns:ahyp="http://schemas.microsoft.com/office/drawing/2018/hyperlinkcolor" val="tx"/>
                    </a:ext>
                  </a:extLst>
                </a:hlinkClick>
              </a:rPr>
              <a:t>Physical/mental disability</a:t>
            </a:r>
            <a:endParaRPr lang="en-GB" sz="1600" dirty="0">
              <a:solidFill>
                <a:srgbClr val="7030A0"/>
              </a:solidFill>
            </a:endParaRPr>
          </a:p>
        </p:txBody>
      </p:sp>
      <p:sp>
        <p:nvSpPr>
          <p:cNvPr id="15" name="Rectangle 14">
            <a:extLst>
              <a:ext uri="{FF2B5EF4-FFF2-40B4-BE49-F238E27FC236}">
                <a16:creationId xmlns:a16="http://schemas.microsoft.com/office/drawing/2014/main" id="{562EBE66-B7C2-488B-BE9F-D9650F9AD864}"/>
              </a:ext>
            </a:extLst>
          </p:cNvPr>
          <p:cNvSpPr/>
          <p:nvPr/>
        </p:nvSpPr>
        <p:spPr>
          <a:xfrm>
            <a:off x="4256398" y="4547712"/>
            <a:ext cx="1871025" cy="276999"/>
          </a:xfrm>
          <a:prstGeom prst="rect">
            <a:avLst/>
          </a:prstGeom>
        </p:spPr>
        <p:txBody>
          <a:bodyPr wrap="none">
            <a:spAutoFit/>
          </a:bodyPr>
          <a:lstStyle/>
          <a:p>
            <a:r>
              <a:rPr lang="en-US" sz="1200" dirty="0">
                <a:solidFill>
                  <a:schemeClr val="accent1"/>
                </a:solidFill>
                <a:latin typeface="Arial" panose="020B0604020202020204" pitchFamily="34" charset="0"/>
              </a:rPr>
              <a:t>Previous bad experience</a:t>
            </a:r>
            <a:endParaRPr lang="en-GB" sz="1200" dirty="0">
              <a:solidFill>
                <a:schemeClr val="accent1"/>
              </a:solidFill>
            </a:endParaRPr>
          </a:p>
        </p:txBody>
      </p:sp>
      <p:sp>
        <p:nvSpPr>
          <p:cNvPr id="16" name="TextBox 15">
            <a:extLst>
              <a:ext uri="{FF2B5EF4-FFF2-40B4-BE49-F238E27FC236}">
                <a16:creationId xmlns:a16="http://schemas.microsoft.com/office/drawing/2014/main" id="{34449470-7BC8-48E0-AFE2-E2CE1C7EACF2}"/>
              </a:ext>
            </a:extLst>
          </p:cNvPr>
          <p:cNvSpPr txBox="1"/>
          <p:nvPr/>
        </p:nvSpPr>
        <p:spPr>
          <a:xfrm>
            <a:off x="7538445" y="1472404"/>
            <a:ext cx="1428750" cy="523220"/>
          </a:xfrm>
          <a:prstGeom prst="rect">
            <a:avLst/>
          </a:prstGeom>
          <a:noFill/>
        </p:spPr>
        <p:txBody>
          <a:bodyPr wrap="square" rtlCol="0">
            <a:spAutoFit/>
          </a:bodyPr>
          <a:lstStyle/>
          <a:p>
            <a:r>
              <a:rPr lang="en-GB" sz="1400" b="1" u="sng" dirty="0">
                <a:solidFill>
                  <a:srgbClr val="00B050"/>
                </a:solidFill>
                <a:cs typeface="Arial" panose="020B0604020202020204" pitchFamily="34" charset="0"/>
                <a:hlinkClick r:id="rId6">
                  <a:extLst>
                    <a:ext uri="{A12FA001-AC4F-418D-AE19-62706E023703}">
                      <ahyp:hlinkClr xmlns:ahyp="http://schemas.microsoft.com/office/drawing/2018/hyperlinkcolor" val="tx"/>
                    </a:ext>
                  </a:extLst>
                </a:hlinkClick>
              </a:rPr>
              <a:t>Worried about getting cancer</a:t>
            </a:r>
            <a:endParaRPr lang="en-GB" sz="1400" b="1" u="sng" dirty="0">
              <a:solidFill>
                <a:srgbClr val="00B050"/>
              </a:solidFill>
              <a:cs typeface="Arial" panose="020B0604020202020204" pitchFamily="34" charset="0"/>
            </a:endParaRPr>
          </a:p>
        </p:txBody>
      </p:sp>
      <p:sp>
        <p:nvSpPr>
          <p:cNvPr id="17" name="Rectangle 16">
            <a:extLst>
              <a:ext uri="{FF2B5EF4-FFF2-40B4-BE49-F238E27FC236}">
                <a16:creationId xmlns:a16="http://schemas.microsoft.com/office/drawing/2014/main" id="{1B17C622-01EB-4855-A30E-0EDB2BC5A90A}"/>
              </a:ext>
            </a:extLst>
          </p:cNvPr>
          <p:cNvSpPr/>
          <p:nvPr/>
        </p:nvSpPr>
        <p:spPr>
          <a:xfrm>
            <a:off x="2503766" y="5733009"/>
            <a:ext cx="2481898" cy="369332"/>
          </a:xfrm>
          <a:prstGeom prst="rect">
            <a:avLst/>
          </a:prstGeom>
        </p:spPr>
        <p:txBody>
          <a:bodyPr wrap="none">
            <a:spAutoFit/>
          </a:bodyPr>
          <a:lstStyle/>
          <a:p>
            <a:r>
              <a:rPr lang="en-US" sz="1800" dirty="0">
                <a:solidFill>
                  <a:schemeClr val="accent1">
                    <a:lumMod val="75000"/>
                  </a:schemeClr>
                </a:solidFill>
              </a:rPr>
              <a:t>Not registered with a GP</a:t>
            </a:r>
            <a:endParaRPr lang="en-GB" sz="1800" dirty="0">
              <a:solidFill>
                <a:schemeClr val="accent1">
                  <a:lumMod val="75000"/>
                </a:schemeClr>
              </a:solidFill>
            </a:endParaRPr>
          </a:p>
        </p:txBody>
      </p:sp>
      <p:sp>
        <p:nvSpPr>
          <p:cNvPr id="18" name="TextBox 17">
            <a:extLst>
              <a:ext uri="{FF2B5EF4-FFF2-40B4-BE49-F238E27FC236}">
                <a16:creationId xmlns:a16="http://schemas.microsoft.com/office/drawing/2014/main" id="{FD115BBF-9705-4276-A14B-A6A45CFBC3F0}"/>
              </a:ext>
            </a:extLst>
          </p:cNvPr>
          <p:cNvSpPr txBox="1"/>
          <p:nvPr/>
        </p:nvSpPr>
        <p:spPr>
          <a:xfrm>
            <a:off x="5203203" y="3929299"/>
            <a:ext cx="1657351" cy="338554"/>
          </a:xfrm>
          <a:prstGeom prst="rect">
            <a:avLst/>
          </a:prstGeom>
          <a:noFill/>
        </p:spPr>
        <p:txBody>
          <a:bodyPr wrap="square" rtlCol="0">
            <a:spAutoFit/>
          </a:bodyPr>
          <a:lstStyle/>
          <a:p>
            <a:r>
              <a:rPr lang="en-GB" sz="1600" b="1" u="sng" dirty="0">
                <a:solidFill>
                  <a:srgbClr val="00B0F0"/>
                </a:solidFill>
                <a:cs typeface="Arial" panose="020B0604020202020204" pitchFamily="34" charset="0"/>
              </a:rPr>
              <a:t>Religious reasons</a:t>
            </a:r>
          </a:p>
        </p:txBody>
      </p:sp>
      <p:sp>
        <p:nvSpPr>
          <p:cNvPr id="19" name="TextBox 18">
            <a:extLst>
              <a:ext uri="{FF2B5EF4-FFF2-40B4-BE49-F238E27FC236}">
                <a16:creationId xmlns:a16="http://schemas.microsoft.com/office/drawing/2014/main" id="{0AC1E0FA-1590-496C-8F4F-23B4ED4FF67C}"/>
              </a:ext>
            </a:extLst>
          </p:cNvPr>
          <p:cNvSpPr txBox="1"/>
          <p:nvPr/>
        </p:nvSpPr>
        <p:spPr>
          <a:xfrm>
            <a:off x="2254601" y="3289104"/>
            <a:ext cx="759726" cy="553998"/>
          </a:xfrm>
          <a:prstGeom prst="rect">
            <a:avLst/>
          </a:prstGeom>
          <a:noFill/>
        </p:spPr>
        <p:txBody>
          <a:bodyPr wrap="square" rtlCol="0">
            <a:spAutoFit/>
          </a:bodyPr>
          <a:lstStyle/>
          <a:p>
            <a:r>
              <a:rPr lang="en-GB" sz="1500" b="1" u="sng" dirty="0">
                <a:solidFill>
                  <a:srgbClr val="3E5F73"/>
                </a:solidFill>
                <a:hlinkClick r:id="rId7">
                  <a:extLst>
                    <a:ext uri="{A12FA001-AC4F-418D-AE19-62706E023703}">
                      <ahyp:hlinkClr xmlns:ahyp="http://schemas.microsoft.com/office/drawing/2018/hyperlinkcolor" val="tx"/>
                    </a:ext>
                  </a:extLst>
                </a:hlinkClick>
              </a:rPr>
              <a:t>Fear &amp; Denial</a:t>
            </a:r>
            <a:endParaRPr lang="en-GB" sz="1500" b="1" u="sng" dirty="0">
              <a:solidFill>
                <a:srgbClr val="3E5F73"/>
              </a:solidFill>
            </a:endParaRPr>
          </a:p>
        </p:txBody>
      </p:sp>
      <p:sp>
        <p:nvSpPr>
          <p:cNvPr id="20" name="TextBox 19">
            <a:extLst>
              <a:ext uri="{FF2B5EF4-FFF2-40B4-BE49-F238E27FC236}">
                <a16:creationId xmlns:a16="http://schemas.microsoft.com/office/drawing/2014/main" id="{D5639B79-95EF-445B-AFC0-666B09DEC8C7}"/>
              </a:ext>
            </a:extLst>
          </p:cNvPr>
          <p:cNvSpPr txBox="1"/>
          <p:nvPr/>
        </p:nvSpPr>
        <p:spPr>
          <a:xfrm>
            <a:off x="3003276" y="3876508"/>
            <a:ext cx="1136877" cy="646331"/>
          </a:xfrm>
          <a:prstGeom prst="rect">
            <a:avLst/>
          </a:prstGeom>
          <a:noFill/>
        </p:spPr>
        <p:txBody>
          <a:bodyPr wrap="square" rtlCol="0">
            <a:spAutoFit/>
          </a:bodyPr>
          <a:lstStyle/>
          <a:p>
            <a:r>
              <a:rPr lang="en-GB" sz="1800" b="1" u="sng" dirty="0">
                <a:solidFill>
                  <a:schemeClr val="accent4">
                    <a:lumMod val="75000"/>
                  </a:schemeClr>
                </a:solidFill>
                <a:cs typeface="Arial" panose="020B0604020202020204" pitchFamily="34" charset="0"/>
                <a:hlinkClick r:id="rId8">
                  <a:extLst>
                    <a:ext uri="{A12FA001-AC4F-418D-AE19-62706E023703}">
                      <ahyp:hlinkClr xmlns:ahyp="http://schemas.microsoft.com/office/drawing/2018/hyperlinkcolor" val="tx"/>
                    </a:ext>
                  </a:extLst>
                </a:hlinkClick>
              </a:rPr>
              <a:t>Cultural reasons</a:t>
            </a:r>
            <a:endParaRPr lang="en-GB" sz="1800" b="1" u="sng" dirty="0">
              <a:solidFill>
                <a:schemeClr val="accent4">
                  <a:lumMod val="75000"/>
                </a:schemeClr>
              </a:solidFill>
              <a:cs typeface="Arial" panose="020B0604020202020204" pitchFamily="34" charset="0"/>
            </a:endParaRPr>
          </a:p>
        </p:txBody>
      </p:sp>
      <p:sp>
        <p:nvSpPr>
          <p:cNvPr id="21" name="TextBox 20">
            <a:extLst>
              <a:ext uri="{FF2B5EF4-FFF2-40B4-BE49-F238E27FC236}">
                <a16:creationId xmlns:a16="http://schemas.microsoft.com/office/drawing/2014/main" id="{17ABF65D-A8CF-430E-BB47-ED1EC86C574D}"/>
              </a:ext>
            </a:extLst>
          </p:cNvPr>
          <p:cNvSpPr txBox="1"/>
          <p:nvPr/>
        </p:nvSpPr>
        <p:spPr>
          <a:xfrm>
            <a:off x="342900" y="3843734"/>
            <a:ext cx="1491344" cy="338554"/>
          </a:xfrm>
          <a:prstGeom prst="rect">
            <a:avLst/>
          </a:prstGeom>
          <a:noFill/>
        </p:spPr>
        <p:txBody>
          <a:bodyPr wrap="square" rtlCol="0">
            <a:spAutoFit/>
          </a:bodyPr>
          <a:lstStyle/>
          <a:p>
            <a:r>
              <a:rPr lang="en-GB" sz="1600" b="1" u="sng" dirty="0">
                <a:solidFill>
                  <a:schemeClr val="accent1"/>
                </a:solidFill>
                <a:cs typeface="Arial" panose="020B0604020202020204" pitchFamily="34" charset="0"/>
                <a:hlinkClick r:id="rId9"/>
              </a:rPr>
              <a:t>Transportation</a:t>
            </a:r>
            <a:endParaRPr lang="en-GB" sz="1600" b="1" u="sng" dirty="0">
              <a:solidFill>
                <a:schemeClr val="accent1"/>
              </a:solidFill>
              <a:cs typeface="Arial" panose="020B0604020202020204" pitchFamily="34" charset="0"/>
            </a:endParaRPr>
          </a:p>
        </p:txBody>
      </p:sp>
      <p:sp>
        <p:nvSpPr>
          <p:cNvPr id="22" name="TextBox 21">
            <a:extLst>
              <a:ext uri="{FF2B5EF4-FFF2-40B4-BE49-F238E27FC236}">
                <a16:creationId xmlns:a16="http://schemas.microsoft.com/office/drawing/2014/main" id="{6AA20AA3-E9EB-4738-8D10-FEBAAAB106DF}"/>
              </a:ext>
            </a:extLst>
          </p:cNvPr>
          <p:cNvSpPr txBox="1"/>
          <p:nvPr/>
        </p:nvSpPr>
        <p:spPr>
          <a:xfrm>
            <a:off x="5341300" y="5198952"/>
            <a:ext cx="931234" cy="584775"/>
          </a:xfrm>
          <a:prstGeom prst="rect">
            <a:avLst/>
          </a:prstGeom>
          <a:noFill/>
        </p:spPr>
        <p:txBody>
          <a:bodyPr wrap="square" rtlCol="0">
            <a:spAutoFit/>
          </a:bodyPr>
          <a:lstStyle/>
          <a:p>
            <a:r>
              <a:rPr lang="en-GB" sz="1600" b="1" u="sng" dirty="0">
                <a:solidFill>
                  <a:schemeClr val="accent1"/>
                </a:solidFill>
                <a:cs typeface="Arial" panose="020B0604020202020204" pitchFamily="34" charset="0"/>
              </a:rPr>
              <a:t>Personal reasons</a:t>
            </a:r>
          </a:p>
        </p:txBody>
      </p:sp>
      <p:sp>
        <p:nvSpPr>
          <p:cNvPr id="23" name="Rectangle 22">
            <a:extLst>
              <a:ext uri="{FF2B5EF4-FFF2-40B4-BE49-F238E27FC236}">
                <a16:creationId xmlns:a16="http://schemas.microsoft.com/office/drawing/2014/main" id="{BBD936CB-16E5-4934-AD49-74CCD9AC11D2}"/>
              </a:ext>
            </a:extLst>
          </p:cNvPr>
          <p:cNvSpPr/>
          <p:nvPr/>
        </p:nvSpPr>
        <p:spPr>
          <a:xfrm>
            <a:off x="632080" y="4960779"/>
            <a:ext cx="1571520" cy="369332"/>
          </a:xfrm>
          <a:prstGeom prst="rect">
            <a:avLst/>
          </a:prstGeom>
        </p:spPr>
        <p:txBody>
          <a:bodyPr wrap="none">
            <a:spAutoFit/>
          </a:bodyPr>
          <a:lstStyle/>
          <a:p>
            <a:r>
              <a:rPr lang="en-US" sz="1800" dirty="0">
                <a:solidFill>
                  <a:srgbClr val="E6007E"/>
                </a:solidFill>
              </a:rPr>
              <a:t>Misconception</a:t>
            </a:r>
            <a:endParaRPr lang="en-GB" sz="1800" dirty="0">
              <a:solidFill>
                <a:srgbClr val="E6007E"/>
              </a:solidFill>
            </a:endParaRPr>
          </a:p>
        </p:txBody>
      </p:sp>
      <p:sp>
        <p:nvSpPr>
          <p:cNvPr id="24" name="TextBox 23">
            <a:extLst>
              <a:ext uri="{FF2B5EF4-FFF2-40B4-BE49-F238E27FC236}">
                <a16:creationId xmlns:a16="http://schemas.microsoft.com/office/drawing/2014/main" id="{881C2B6E-CBE7-4BB8-A45C-D428F1314E48}"/>
              </a:ext>
            </a:extLst>
          </p:cNvPr>
          <p:cNvSpPr txBox="1"/>
          <p:nvPr/>
        </p:nvSpPr>
        <p:spPr>
          <a:xfrm>
            <a:off x="1574526" y="2239115"/>
            <a:ext cx="1428750" cy="369332"/>
          </a:xfrm>
          <a:prstGeom prst="rect">
            <a:avLst/>
          </a:prstGeom>
          <a:noFill/>
        </p:spPr>
        <p:txBody>
          <a:bodyPr wrap="square" rtlCol="0">
            <a:spAutoFit/>
          </a:bodyPr>
          <a:lstStyle/>
          <a:p>
            <a:r>
              <a:rPr lang="en-GB" sz="1800" b="1" u="sng" dirty="0">
                <a:solidFill>
                  <a:srgbClr val="E6007E"/>
                </a:solidFill>
                <a:cs typeface="Arial" panose="020B0604020202020204" pitchFamily="34" charset="0"/>
                <a:hlinkClick r:id="rId10">
                  <a:extLst>
                    <a:ext uri="{A12FA001-AC4F-418D-AE19-62706E023703}">
                      <ahyp:hlinkClr xmlns:ahyp="http://schemas.microsoft.com/office/drawing/2018/hyperlinkcolor" val="tx"/>
                    </a:ext>
                  </a:extLst>
                </a:hlinkClick>
              </a:rPr>
              <a:t>Scared</a:t>
            </a:r>
            <a:endParaRPr lang="en-GB" sz="1800" b="1" u="sng" dirty="0">
              <a:solidFill>
                <a:srgbClr val="E6007E"/>
              </a:solidFill>
              <a:cs typeface="Arial" panose="020B0604020202020204" pitchFamily="34" charset="0"/>
            </a:endParaRPr>
          </a:p>
        </p:txBody>
      </p:sp>
      <p:sp>
        <p:nvSpPr>
          <p:cNvPr id="25" name="TextBox 24">
            <a:extLst>
              <a:ext uri="{FF2B5EF4-FFF2-40B4-BE49-F238E27FC236}">
                <a16:creationId xmlns:a16="http://schemas.microsoft.com/office/drawing/2014/main" id="{2228E8A9-57FE-4154-9E59-A6C40B22B13F}"/>
              </a:ext>
            </a:extLst>
          </p:cNvPr>
          <p:cNvSpPr txBox="1"/>
          <p:nvPr/>
        </p:nvSpPr>
        <p:spPr>
          <a:xfrm>
            <a:off x="96887" y="5939201"/>
            <a:ext cx="1904547" cy="830997"/>
          </a:xfrm>
          <a:prstGeom prst="rect">
            <a:avLst/>
          </a:prstGeom>
          <a:noFill/>
        </p:spPr>
        <p:txBody>
          <a:bodyPr wrap="square" rtlCol="0">
            <a:spAutoFit/>
          </a:bodyPr>
          <a:lstStyle/>
          <a:p>
            <a:r>
              <a:rPr lang="en-GB" sz="1600" dirty="0">
                <a:solidFill>
                  <a:srgbClr val="3E5F73"/>
                </a:solidFill>
                <a:cs typeface="Arial" panose="020B0604020202020204" pitchFamily="34" charset="0"/>
                <a:hlinkClick r:id="rId11">
                  <a:extLst>
                    <a:ext uri="{A12FA001-AC4F-418D-AE19-62706E023703}">
                      <ahyp:hlinkClr xmlns:ahyp="http://schemas.microsoft.com/office/drawing/2018/hyperlinkcolor" val="tx"/>
                    </a:ext>
                  </a:extLst>
                </a:hlinkClick>
              </a:rPr>
              <a:t>Don’t understand how to complete FIT kit</a:t>
            </a:r>
            <a:endParaRPr lang="en-GB" sz="1600" dirty="0">
              <a:solidFill>
                <a:srgbClr val="3E5F73"/>
              </a:solidFill>
              <a:cs typeface="Arial" panose="020B0604020202020204" pitchFamily="34" charset="0"/>
            </a:endParaRPr>
          </a:p>
        </p:txBody>
      </p:sp>
      <p:sp>
        <p:nvSpPr>
          <p:cNvPr id="26" name="Rectangle 25">
            <a:extLst>
              <a:ext uri="{FF2B5EF4-FFF2-40B4-BE49-F238E27FC236}">
                <a16:creationId xmlns:a16="http://schemas.microsoft.com/office/drawing/2014/main" id="{5D420472-CD57-467F-8753-C71D1D13ABA4}"/>
              </a:ext>
            </a:extLst>
          </p:cNvPr>
          <p:cNvSpPr/>
          <p:nvPr/>
        </p:nvSpPr>
        <p:spPr>
          <a:xfrm>
            <a:off x="145422" y="894086"/>
            <a:ext cx="2213426" cy="338554"/>
          </a:xfrm>
          <a:prstGeom prst="rect">
            <a:avLst/>
          </a:prstGeom>
        </p:spPr>
        <p:txBody>
          <a:bodyPr wrap="none">
            <a:spAutoFit/>
          </a:bodyPr>
          <a:lstStyle/>
          <a:p>
            <a:r>
              <a:rPr lang="en-US" sz="1600" dirty="0">
                <a:solidFill>
                  <a:srgbClr val="00B0F0"/>
                </a:solidFill>
                <a:hlinkClick r:id="rId12">
                  <a:extLst>
                    <a:ext uri="{A12FA001-AC4F-418D-AE19-62706E023703}">
                      <ahyp:hlinkClr xmlns:ahyp="http://schemas.microsoft.com/office/drawing/2018/hyperlinkcolor" val="tx"/>
                    </a:ext>
                  </a:extLst>
                </a:hlinkClick>
              </a:rPr>
              <a:t>Lack of GP endorsement</a:t>
            </a:r>
            <a:endParaRPr lang="en-GB" sz="1600" dirty="0">
              <a:solidFill>
                <a:srgbClr val="00B0F0"/>
              </a:solidFill>
            </a:endParaRPr>
          </a:p>
        </p:txBody>
      </p:sp>
      <p:sp>
        <p:nvSpPr>
          <p:cNvPr id="27" name="TextBox 26">
            <a:extLst>
              <a:ext uri="{FF2B5EF4-FFF2-40B4-BE49-F238E27FC236}">
                <a16:creationId xmlns:a16="http://schemas.microsoft.com/office/drawing/2014/main" id="{30DA67C6-1C56-4534-948B-0D9ECD1D7AEC}"/>
              </a:ext>
            </a:extLst>
          </p:cNvPr>
          <p:cNvSpPr txBox="1"/>
          <p:nvPr/>
        </p:nvSpPr>
        <p:spPr>
          <a:xfrm>
            <a:off x="7828224" y="4957424"/>
            <a:ext cx="1087862" cy="369332"/>
          </a:xfrm>
          <a:prstGeom prst="rect">
            <a:avLst/>
          </a:prstGeom>
          <a:noFill/>
        </p:spPr>
        <p:txBody>
          <a:bodyPr wrap="square" rtlCol="0">
            <a:spAutoFit/>
          </a:bodyPr>
          <a:lstStyle/>
          <a:p>
            <a:r>
              <a:rPr lang="en-GB" sz="1800" b="1" u="sng" dirty="0">
                <a:solidFill>
                  <a:schemeClr val="accent1"/>
                </a:solidFill>
                <a:cs typeface="Arial" panose="020B0604020202020204" pitchFamily="34" charset="0"/>
                <a:hlinkClick r:id="rId13"/>
              </a:rPr>
              <a:t>Anxiety</a:t>
            </a:r>
            <a:endParaRPr lang="en-GB" sz="1800" b="1" u="sng" dirty="0">
              <a:solidFill>
                <a:schemeClr val="accent1"/>
              </a:solidFill>
              <a:cs typeface="Arial" panose="020B0604020202020204" pitchFamily="34" charset="0"/>
            </a:endParaRPr>
          </a:p>
        </p:txBody>
      </p:sp>
      <p:sp>
        <p:nvSpPr>
          <p:cNvPr id="29" name="Rectangle 28">
            <a:extLst>
              <a:ext uri="{FF2B5EF4-FFF2-40B4-BE49-F238E27FC236}">
                <a16:creationId xmlns:a16="http://schemas.microsoft.com/office/drawing/2014/main" id="{06954583-1BA7-4259-B713-AF98D11383E1}"/>
              </a:ext>
            </a:extLst>
          </p:cNvPr>
          <p:cNvSpPr/>
          <p:nvPr/>
        </p:nvSpPr>
        <p:spPr>
          <a:xfrm>
            <a:off x="4613242" y="6333168"/>
            <a:ext cx="2989665" cy="338554"/>
          </a:xfrm>
          <a:prstGeom prst="rect">
            <a:avLst/>
          </a:prstGeom>
        </p:spPr>
        <p:txBody>
          <a:bodyPr wrap="none">
            <a:spAutoFit/>
          </a:bodyPr>
          <a:lstStyle/>
          <a:p>
            <a:r>
              <a:rPr lang="en-US" sz="1600" dirty="0">
                <a:solidFill>
                  <a:srgbClr val="00B050"/>
                </a:solidFill>
                <a:hlinkClick r:id="rId14">
                  <a:extLst>
                    <a:ext uri="{A12FA001-AC4F-418D-AE19-62706E023703}">
                      <ahyp:hlinkClr xmlns:ahyp="http://schemas.microsoft.com/office/drawing/2018/hyperlinkcolor" val="tx"/>
                    </a:ext>
                  </a:extLst>
                </a:hlinkClick>
              </a:rPr>
              <a:t>Low health literacy and numeracy</a:t>
            </a:r>
            <a:endParaRPr lang="en-GB" sz="1600" dirty="0">
              <a:solidFill>
                <a:srgbClr val="00B050"/>
              </a:solidFill>
            </a:endParaRPr>
          </a:p>
        </p:txBody>
      </p:sp>
      <p:sp>
        <p:nvSpPr>
          <p:cNvPr id="30" name="Rectangle 29">
            <a:extLst>
              <a:ext uri="{FF2B5EF4-FFF2-40B4-BE49-F238E27FC236}">
                <a16:creationId xmlns:a16="http://schemas.microsoft.com/office/drawing/2014/main" id="{07AAA77F-380F-4DED-B9D5-D82C4675FAFB}"/>
              </a:ext>
            </a:extLst>
          </p:cNvPr>
          <p:cNvSpPr/>
          <p:nvPr/>
        </p:nvSpPr>
        <p:spPr>
          <a:xfrm>
            <a:off x="1371601" y="4505499"/>
            <a:ext cx="1466235" cy="307777"/>
          </a:xfrm>
          <a:prstGeom prst="rect">
            <a:avLst/>
          </a:prstGeom>
        </p:spPr>
        <p:txBody>
          <a:bodyPr wrap="none">
            <a:spAutoFit/>
          </a:bodyPr>
          <a:lstStyle/>
          <a:p>
            <a:r>
              <a:rPr lang="en-US" sz="1400" b="1" u="sng" dirty="0">
                <a:solidFill>
                  <a:srgbClr val="E6007E"/>
                </a:solidFill>
                <a:hlinkClick r:id="rId15">
                  <a:extLst>
                    <a:ext uri="{A12FA001-AC4F-418D-AE19-62706E023703}">
                      <ahyp:hlinkClr xmlns:ahyp="http://schemas.microsoft.com/office/drawing/2018/hyperlinkcolor" val="tx"/>
                    </a:ext>
                  </a:extLst>
                </a:hlinkClick>
              </a:rPr>
              <a:t>Personal attitude</a:t>
            </a:r>
            <a:endParaRPr lang="en-GB" sz="1400" b="1" u="sng" dirty="0">
              <a:solidFill>
                <a:srgbClr val="E6007E"/>
              </a:solidFill>
            </a:endParaRPr>
          </a:p>
        </p:txBody>
      </p:sp>
      <p:sp>
        <p:nvSpPr>
          <p:cNvPr id="31" name="Rectangle 30">
            <a:extLst>
              <a:ext uri="{FF2B5EF4-FFF2-40B4-BE49-F238E27FC236}">
                <a16:creationId xmlns:a16="http://schemas.microsoft.com/office/drawing/2014/main" id="{5B4EE4B9-5FE6-4554-A799-9C96592843BF}"/>
              </a:ext>
            </a:extLst>
          </p:cNvPr>
          <p:cNvSpPr/>
          <p:nvPr/>
        </p:nvSpPr>
        <p:spPr>
          <a:xfrm>
            <a:off x="7088887" y="3205769"/>
            <a:ext cx="901593" cy="307777"/>
          </a:xfrm>
          <a:prstGeom prst="rect">
            <a:avLst/>
          </a:prstGeom>
        </p:spPr>
        <p:txBody>
          <a:bodyPr wrap="none">
            <a:spAutoFit/>
          </a:bodyPr>
          <a:lstStyle/>
          <a:p>
            <a:r>
              <a:rPr lang="en-US" sz="1400" b="1" u="sng" dirty="0">
                <a:solidFill>
                  <a:srgbClr val="FF0000"/>
                </a:solidFill>
                <a:hlinkClick r:id="rId7">
                  <a:extLst>
                    <a:ext uri="{A12FA001-AC4F-418D-AE19-62706E023703}">
                      <ahyp:hlinkClr xmlns:ahyp="http://schemas.microsoft.com/office/drawing/2018/hyperlinkcolor" val="tx"/>
                    </a:ext>
                  </a:extLst>
                </a:hlinkClick>
              </a:rPr>
              <a:t>COVID-19</a:t>
            </a:r>
            <a:endParaRPr lang="en-GB" sz="1400" b="1" u="sng" dirty="0">
              <a:solidFill>
                <a:srgbClr val="FF0000"/>
              </a:solidFill>
            </a:endParaRPr>
          </a:p>
        </p:txBody>
      </p:sp>
      <p:sp>
        <p:nvSpPr>
          <p:cNvPr id="32" name="TextBox 31">
            <a:extLst>
              <a:ext uri="{FF2B5EF4-FFF2-40B4-BE49-F238E27FC236}">
                <a16:creationId xmlns:a16="http://schemas.microsoft.com/office/drawing/2014/main" id="{227B7AE5-21CD-4ACB-9AF7-544B891B9C02}"/>
              </a:ext>
            </a:extLst>
          </p:cNvPr>
          <p:cNvSpPr txBox="1"/>
          <p:nvPr/>
        </p:nvSpPr>
        <p:spPr>
          <a:xfrm>
            <a:off x="1844976" y="1323773"/>
            <a:ext cx="2288768" cy="584775"/>
          </a:xfrm>
          <a:prstGeom prst="rect">
            <a:avLst/>
          </a:prstGeom>
          <a:noFill/>
        </p:spPr>
        <p:txBody>
          <a:bodyPr wrap="square" rtlCol="0">
            <a:spAutoFit/>
          </a:bodyPr>
          <a:lstStyle/>
          <a:p>
            <a:r>
              <a:rPr lang="en-GB" sz="1600" dirty="0">
                <a:solidFill>
                  <a:schemeClr val="accent1"/>
                </a:solidFill>
                <a:latin typeface="Arial" panose="020B0604020202020204" pitchFamily="34" charset="0"/>
                <a:cs typeface="Arial" panose="020B0604020202020204" pitchFamily="34" charset="0"/>
              </a:rPr>
              <a:t>Other people’s attitude towards cancer</a:t>
            </a:r>
          </a:p>
        </p:txBody>
      </p:sp>
      <p:sp>
        <p:nvSpPr>
          <p:cNvPr id="33" name="Rectangle 32">
            <a:extLst>
              <a:ext uri="{FF2B5EF4-FFF2-40B4-BE49-F238E27FC236}">
                <a16:creationId xmlns:a16="http://schemas.microsoft.com/office/drawing/2014/main" id="{9DA09EDD-E090-4C2C-96AD-3CAFD77F0589}"/>
              </a:ext>
            </a:extLst>
          </p:cNvPr>
          <p:cNvSpPr/>
          <p:nvPr/>
        </p:nvSpPr>
        <p:spPr>
          <a:xfrm>
            <a:off x="255582" y="2909839"/>
            <a:ext cx="1795876" cy="338554"/>
          </a:xfrm>
          <a:prstGeom prst="rect">
            <a:avLst/>
          </a:prstGeom>
        </p:spPr>
        <p:txBody>
          <a:bodyPr wrap="none">
            <a:spAutoFit/>
          </a:bodyPr>
          <a:lstStyle/>
          <a:p>
            <a:r>
              <a:rPr lang="en-US" sz="1600" b="1" u="sng" dirty="0">
                <a:solidFill>
                  <a:srgbClr val="FFC000"/>
                </a:solidFill>
              </a:rPr>
              <a:t>Invasive procedure</a:t>
            </a:r>
            <a:endParaRPr lang="en-GB" sz="1600" b="1" u="sng" dirty="0">
              <a:solidFill>
                <a:srgbClr val="FFC000"/>
              </a:solidFill>
            </a:endParaRPr>
          </a:p>
        </p:txBody>
      </p:sp>
      <p:sp>
        <p:nvSpPr>
          <p:cNvPr id="34" name="Rectangle 33">
            <a:extLst>
              <a:ext uri="{FF2B5EF4-FFF2-40B4-BE49-F238E27FC236}">
                <a16:creationId xmlns:a16="http://schemas.microsoft.com/office/drawing/2014/main" id="{3FE08601-DBF7-40C3-BD28-5CD07D59BD6A}"/>
              </a:ext>
            </a:extLst>
          </p:cNvPr>
          <p:cNvSpPr/>
          <p:nvPr/>
        </p:nvSpPr>
        <p:spPr>
          <a:xfrm>
            <a:off x="2867906" y="4886442"/>
            <a:ext cx="1388492" cy="461665"/>
          </a:xfrm>
          <a:prstGeom prst="rect">
            <a:avLst/>
          </a:prstGeom>
        </p:spPr>
        <p:txBody>
          <a:bodyPr wrap="square">
            <a:spAutoFit/>
          </a:bodyPr>
          <a:lstStyle/>
          <a:p>
            <a:r>
              <a:rPr lang="en-US" sz="2400" b="1" u="sng" dirty="0">
                <a:solidFill>
                  <a:srgbClr val="7030A0"/>
                </a:solidFill>
                <a:hlinkClick r:id="rId16">
                  <a:extLst>
                    <a:ext uri="{A12FA001-AC4F-418D-AE19-62706E023703}">
                      <ahyp:hlinkClr xmlns:ahyp="http://schemas.microsoft.com/office/drawing/2018/hyperlinkcolor" val="tx"/>
                    </a:ext>
                  </a:extLst>
                </a:hlinkClick>
              </a:rPr>
              <a:t>Language</a:t>
            </a:r>
            <a:endParaRPr lang="en-GB" sz="2400" b="1" u="sng" dirty="0">
              <a:solidFill>
                <a:srgbClr val="7030A0"/>
              </a:solidFill>
            </a:endParaRPr>
          </a:p>
        </p:txBody>
      </p:sp>
      <p:sp>
        <p:nvSpPr>
          <p:cNvPr id="35" name="Rectangle 34">
            <a:extLst>
              <a:ext uri="{FF2B5EF4-FFF2-40B4-BE49-F238E27FC236}">
                <a16:creationId xmlns:a16="http://schemas.microsoft.com/office/drawing/2014/main" id="{1019C9BC-269B-4A43-8DB5-18BD317C74B5}"/>
              </a:ext>
            </a:extLst>
          </p:cNvPr>
          <p:cNvSpPr/>
          <p:nvPr/>
        </p:nvSpPr>
        <p:spPr>
          <a:xfrm>
            <a:off x="5764567" y="3231246"/>
            <a:ext cx="782587" cy="307777"/>
          </a:xfrm>
          <a:prstGeom prst="rect">
            <a:avLst/>
          </a:prstGeom>
        </p:spPr>
        <p:txBody>
          <a:bodyPr wrap="none">
            <a:spAutoFit/>
          </a:bodyPr>
          <a:lstStyle/>
          <a:p>
            <a:r>
              <a:rPr lang="en-US" sz="1400" b="1" dirty="0">
                <a:solidFill>
                  <a:schemeClr val="accent1"/>
                </a:solidFill>
                <a:latin typeface="Arial" panose="020B0604020202020204" pitchFamily="34" charset="0"/>
                <a:hlinkClick r:id="rId17"/>
              </a:rPr>
              <a:t>Stigma</a:t>
            </a:r>
            <a:endParaRPr lang="en-GB" sz="1400" b="1" dirty="0">
              <a:solidFill>
                <a:schemeClr val="accent1"/>
              </a:solidFill>
            </a:endParaRPr>
          </a:p>
        </p:txBody>
      </p:sp>
      <p:sp>
        <p:nvSpPr>
          <p:cNvPr id="36" name="Rectangle 35">
            <a:extLst>
              <a:ext uri="{FF2B5EF4-FFF2-40B4-BE49-F238E27FC236}">
                <a16:creationId xmlns:a16="http://schemas.microsoft.com/office/drawing/2014/main" id="{20DFFB9F-7495-4F57-B384-982DF6445658}"/>
              </a:ext>
            </a:extLst>
          </p:cNvPr>
          <p:cNvSpPr/>
          <p:nvPr/>
        </p:nvSpPr>
        <p:spPr>
          <a:xfrm>
            <a:off x="3878929" y="3412757"/>
            <a:ext cx="1722651" cy="338554"/>
          </a:xfrm>
          <a:prstGeom prst="rect">
            <a:avLst/>
          </a:prstGeom>
        </p:spPr>
        <p:txBody>
          <a:bodyPr wrap="none">
            <a:spAutoFit/>
          </a:bodyPr>
          <a:lstStyle/>
          <a:p>
            <a:r>
              <a:rPr lang="en-US" sz="1600" dirty="0">
                <a:solidFill>
                  <a:srgbClr val="92D050"/>
                </a:solidFill>
              </a:rPr>
              <a:t>Existing symptoms</a:t>
            </a:r>
            <a:endParaRPr lang="en-GB" sz="1600" dirty="0">
              <a:solidFill>
                <a:srgbClr val="92D050"/>
              </a:solidFill>
            </a:endParaRPr>
          </a:p>
        </p:txBody>
      </p:sp>
      <p:sp>
        <p:nvSpPr>
          <p:cNvPr id="37" name="Rectangle 36">
            <a:extLst>
              <a:ext uri="{FF2B5EF4-FFF2-40B4-BE49-F238E27FC236}">
                <a16:creationId xmlns:a16="http://schemas.microsoft.com/office/drawing/2014/main" id="{92AB4AA0-2F2B-444B-9CA4-7B8C413AE0BF}"/>
              </a:ext>
            </a:extLst>
          </p:cNvPr>
          <p:cNvSpPr/>
          <p:nvPr/>
        </p:nvSpPr>
        <p:spPr>
          <a:xfrm>
            <a:off x="5538607" y="1016363"/>
            <a:ext cx="2064301" cy="584775"/>
          </a:xfrm>
          <a:prstGeom prst="rect">
            <a:avLst/>
          </a:prstGeom>
        </p:spPr>
        <p:txBody>
          <a:bodyPr wrap="square">
            <a:spAutoFit/>
          </a:bodyPr>
          <a:lstStyle/>
          <a:p>
            <a:r>
              <a:rPr lang="en-US" sz="1600" b="1" u="sng" dirty="0">
                <a:solidFill>
                  <a:srgbClr val="733151"/>
                </a:solidFill>
              </a:rPr>
              <a:t>Burden/concern for friends/family</a:t>
            </a:r>
            <a:endParaRPr lang="en-GB" sz="1600" b="1" u="sng" dirty="0">
              <a:solidFill>
                <a:srgbClr val="733151"/>
              </a:solidFill>
            </a:endParaRPr>
          </a:p>
        </p:txBody>
      </p:sp>
      <p:sp>
        <p:nvSpPr>
          <p:cNvPr id="38" name="TextBox 37">
            <a:extLst>
              <a:ext uri="{FF2B5EF4-FFF2-40B4-BE49-F238E27FC236}">
                <a16:creationId xmlns:a16="http://schemas.microsoft.com/office/drawing/2014/main" id="{9D229A4F-2C7D-4ECE-A585-75C24F28F088}"/>
              </a:ext>
            </a:extLst>
          </p:cNvPr>
          <p:cNvSpPr txBox="1"/>
          <p:nvPr/>
        </p:nvSpPr>
        <p:spPr>
          <a:xfrm>
            <a:off x="6651835" y="4772473"/>
            <a:ext cx="1428750" cy="338554"/>
          </a:xfrm>
          <a:prstGeom prst="rect">
            <a:avLst/>
          </a:prstGeom>
          <a:noFill/>
        </p:spPr>
        <p:txBody>
          <a:bodyPr wrap="square" rtlCol="0">
            <a:spAutoFit/>
          </a:bodyPr>
          <a:lstStyle/>
          <a:p>
            <a:r>
              <a:rPr lang="en-GB" sz="1600" dirty="0">
                <a:solidFill>
                  <a:srgbClr val="7030A0"/>
                </a:solidFill>
                <a:cs typeface="Arial" panose="020B0604020202020204" pitchFamily="34" charset="0"/>
              </a:rPr>
              <a:t>Finance</a:t>
            </a:r>
          </a:p>
        </p:txBody>
      </p:sp>
      <p:sp>
        <p:nvSpPr>
          <p:cNvPr id="39" name="Rectangle 38">
            <a:extLst>
              <a:ext uri="{FF2B5EF4-FFF2-40B4-BE49-F238E27FC236}">
                <a16:creationId xmlns:a16="http://schemas.microsoft.com/office/drawing/2014/main" id="{B04DAB5E-E9FA-4086-9B13-6F07121FE318}"/>
              </a:ext>
            </a:extLst>
          </p:cNvPr>
          <p:cNvSpPr/>
          <p:nvPr/>
        </p:nvSpPr>
        <p:spPr>
          <a:xfrm>
            <a:off x="3035910" y="2277265"/>
            <a:ext cx="2600872" cy="646331"/>
          </a:xfrm>
          <a:prstGeom prst="rect">
            <a:avLst/>
          </a:prstGeom>
        </p:spPr>
        <p:txBody>
          <a:bodyPr wrap="square">
            <a:spAutoFit/>
          </a:bodyPr>
          <a:lstStyle/>
          <a:p>
            <a:r>
              <a:rPr lang="en-US" sz="1800" dirty="0"/>
              <a:t>Lack of social support from friends/family</a:t>
            </a:r>
            <a:endParaRPr lang="en-GB" sz="1800" dirty="0"/>
          </a:p>
        </p:txBody>
      </p:sp>
      <p:sp>
        <p:nvSpPr>
          <p:cNvPr id="40" name="TextBox 39">
            <a:extLst>
              <a:ext uri="{FF2B5EF4-FFF2-40B4-BE49-F238E27FC236}">
                <a16:creationId xmlns:a16="http://schemas.microsoft.com/office/drawing/2014/main" id="{6BB98D28-F9C5-40F1-9334-C9F256036B5C}"/>
              </a:ext>
            </a:extLst>
          </p:cNvPr>
          <p:cNvSpPr txBox="1"/>
          <p:nvPr/>
        </p:nvSpPr>
        <p:spPr>
          <a:xfrm>
            <a:off x="5727768" y="1937442"/>
            <a:ext cx="608222" cy="369332"/>
          </a:xfrm>
          <a:prstGeom prst="rect">
            <a:avLst/>
          </a:prstGeom>
          <a:noFill/>
        </p:spPr>
        <p:txBody>
          <a:bodyPr wrap="square" rtlCol="0">
            <a:spAutoFit/>
          </a:bodyPr>
          <a:lstStyle/>
          <a:p>
            <a:r>
              <a:rPr lang="en-GB" sz="1800" b="1" u="sng" dirty="0">
                <a:solidFill>
                  <a:schemeClr val="accent4">
                    <a:lumMod val="75000"/>
                  </a:schemeClr>
                </a:solidFill>
                <a:cs typeface="Arial" panose="020B0604020202020204" pitchFamily="34" charset="0"/>
              </a:rPr>
              <a:t>Pain</a:t>
            </a:r>
          </a:p>
        </p:txBody>
      </p:sp>
      <p:sp>
        <p:nvSpPr>
          <p:cNvPr id="2" name="TextBox 1">
            <a:extLst>
              <a:ext uri="{FF2B5EF4-FFF2-40B4-BE49-F238E27FC236}">
                <a16:creationId xmlns:a16="http://schemas.microsoft.com/office/drawing/2014/main" id="{0145DB0C-8ED1-D52D-3D65-9927A9A77C8E}"/>
              </a:ext>
            </a:extLst>
          </p:cNvPr>
          <p:cNvSpPr txBox="1"/>
          <p:nvPr/>
        </p:nvSpPr>
        <p:spPr>
          <a:xfrm>
            <a:off x="7366210" y="3862714"/>
            <a:ext cx="1340559" cy="369332"/>
          </a:xfrm>
          <a:prstGeom prst="rect">
            <a:avLst/>
          </a:prstGeom>
          <a:noFill/>
        </p:spPr>
        <p:txBody>
          <a:bodyPr wrap="square" rtlCol="0">
            <a:spAutoFit/>
          </a:bodyPr>
          <a:lstStyle/>
          <a:p>
            <a:r>
              <a:rPr lang="en-GB" sz="1800" b="1" u="sng" dirty="0">
                <a:solidFill>
                  <a:schemeClr val="accent4">
                    <a:lumMod val="50000"/>
                  </a:schemeClr>
                </a:solidFill>
                <a:cs typeface="Arial" panose="020B0604020202020204" pitchFamily="34" charset="0"/>
                <a:hlinkClick r:id="rId18">
                  <a:extLst>
                    <a:ext uri="{A12FA001-AC4F-418D-AE19-62706E023703}">
                      <ahyp:hlinkClr xmlns:ahyp="http://schemas.microsoft.com/office/drawing/2018/hyperlinkcolor" val="tx"/>
                    </a:ext>
                  </a:extLst>
                </a:hlinkClick>
              </a:rPr>
              <a:t>Unhygienic</a:t>
            </a:r>
            <a:endParaRPr lang="en-GB" sz="1800" b="1" u="sng" dirty="0">
              <a:solidFill>
                <a:schemeClr val="accent4">
                  <a:lumMod val="50000"/>
                </a:schemeClr>
              </a:solidFill>
              <a:cs typeface="Arial" panose="020B0604020202020204" pitchFamily="34" charset="0"/>
            </a:endParaRPr>
          </a:p>
        </p:txBody>
      </p:sp>
    </p:spTree>
    <p:extLst>
      <p:ext uri="{BB962C8B-B14F-4D97-AF65-F5344CB8AC3E}">
        <p14:creationId xmlns:p14="http://schemas.microsoft.com/office/powerpoint/2010/main" val="428899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570509" y="41200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15</a:t>
            </a:fld>
            <a:endParaRPr lang="en-US" dirty="0"/>
          </a:p>
        </p:txBody>
      </p:sp>
      <p:pic>
        <p:nvPicPr>
          <p:cNvPr id="9" name="Picture 8">
            <a:extLst>
              <a:ext uri="{FF2B5EF4-FFF2-40B4-BE49-F238E27FC236}">
                <a16:creationId xmlns:a16="http://schemas.microsoft.com/office/drawing/2014/main" id="{9B699DCB-39C1-4AB6-B6A9-F799DE6AC5B6}"/>
              </a:ext>
            </a:extLst>
          </p:cNvPr>
          <p:cNvPicPr>
            <a:picLocks noChangeAspect="1"/>
          </p:cNvPicPr>
          <p:nvPr/>
        </p:nvPicPr>
        <p:blipFill>
          <a:blip r:embed="rId3">
            <a:alphaModFix amt="10000"/>
          </a:blip>
          <a:stretch>
            <a:fillRect/>
          </a:stretch>
        </p:blipFill>
        <p:spPr>
          <a:xfrm>
            <a:off x="4249490" y="2177724"/>
            <a:ext cx="4642038" cy="4543752"/>
          </a:xfrm>
          <a:prstGeom prst="rect">
            <a:avLst/>
          </a:prstGeom>
        </p:spPr>
      </p:pic>
      <p:sp>
        <p:nvSpPr>
          <p:cNvPr id="5" name="TextBox 4">
            <a:extLst>
              <a:ext uri="{FF2B5EF4-FFF2-40B4-BE49-F238E27FC236}">
                <a16:creationId xmlns:a16="http://schemas.microsoft.com/office/drawing/2014/main" id="{69F0D5BA-6E0F-4C08-AC2A-C39C5D0983F5}"/>
              </a:ext>
            </a:extLst>
          </p:cNvPr>
          <p:cNvSpPr txBox="1"/>
          <p:nvPr/>
        </p:nvSpPr>
        <p:spPr>
          <a:xfrm>
            <a:off x="228599" y="491257"/>
            <a:ext cx="6064861" cy="461665"/>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The Benefits of Bowel Screening</a:t>
            </a:r>
          </a:p>
        </p:txBody>
      </p:sp>
      <p:sp>
        <p:nvSpPr>
          <p:cNvPr id="10" name="Rectangle 9">
            <a:extLst>
              <a:ext uri="{FF2B5EF4-FFF2-40B4-BE49-F238E27FC236}">
                <a16:creationId xmlns:a16="http://schemas.microsoft.com/office/drawing/2014/main" id="{E6F8DE98-A07F-4905-8CDB-22AA21B3964B}"/>
              </a:ext>
            </a:extLst>
          </p:cNvPr>
          <p:cNvSpPr/>
          <p:nvPr/>
        </p:nvSpPr>
        <p:spPr>
          <a:xfrm>
            <a:off x="228600" y="1034312"/>
            <a:ext cx="8522311" cy="2800767"/>
          </a:xfrm>
          <a:prstGeom prst="rect">
            <a:avLst/>
          </a:prstGeom>
        </p:spPr>
        <p:txBody>
          <a:bodyPr wrap="square">
            <a:spAutoFit/>
          </a:bodyPr>
          <a:lstStyle/>
          <a:p>
            <a:pPr marL="285750"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Reduces your risks of dying from bowel cancer by at least </a:t>
            </a:r>
            <a:r>
              <a:rPr lang="en-US" sz="16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25%</a:t>
            </a: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Screening detects cancers at an early stage when there is a better chance of successful treatment and less time spent recovering</a:t>
            </a:r>
          </a:p>
          <a:p>
            <a:pPr marL="285750" indent="-28575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Screening can find polyps and remove them to reduce future risk of developing bowel cancer</a:t>
            </a:r>
          </a:p>
          <a:p>
            <a:pPr marL="285750" indent="-28575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Preventive screening help patient learn what their body is not telling them</a:t>
            </a:r>
          </a:p>
          <a:p>
            <a:pPr marL="285750" indent="-285750" algn="just">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Bowel screening is very cost effective</a:t>
            </a:r>
          </a:p>
        </p:txBody>
      </p:sp>
      <p:sp>
        <p:nvSpPr>
          <p:cNvPr id="11" name="TextBox 10">
            <a:extLst>
              <a:ext uri="{FF2B5EF4-FFF2-40B4-BE49-F238E27FC236}">
                <a16:creationId xmlns:a16="http://schemas.microsoft.com/office/drawing/2014/main" id="{B998A45E-A063-4982-919A-FCE8F1E85E89}"/>
              </a:ext>
            </a:extLst>
          </p:cNvPr>
          <p:cNvSpPr txBox="1"/>
          <p:nvPr/>
        </p:nvSpPr>
        <p:spPr>
          <a:xfrm>
            <a:off x="228600" y="3990549"/>
            <a:ext cx="6064861" cy="461665"/>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The Risks of Bowel Screening</a:t>
            </a:r>
          </a:p>
        </p:txBody>
      </p:sp>
      <p:sp>
        <p:nvSpPr>
          <p:cNvPr id="13" name="Rectangle 12">
            <a:extLst>
              <a:ext uri="{FF2B5EF4-FFF2-40B4-BE49-F238E27FC236}">
                <a16:creationId xmlns:a16="http://schemas.microsoft.com/office/drawing/2014/main" id="{4556C12B-C6D9-4C80-BCFA-36736331970F}"/>
              </a:ext>
            </a:extLst>
          </p:cNvPr>
          <p:cNvSpPr/>
          <p:nvPr/>
        </p:nvSpPr>
        <p:spPr>
          <a:xfrm>
            <a:off x="228599" y="4449600"/>
            <a:ext cx="8522311" cy="2062103"/>
          </a:xfrm>
          <a:prstGeom prst="rect">
            <a:avLst/>
          </a:prstGeom>
        </p:spPr>
        <p:txBody>
          <a:bodyPr wrap="square">
            <a:spAutoFit/>
          </a:bodyPr>
          <a:lstStyle/>
          <a:p>
            <a:pPr marL="285750" indent="-285750" algn="just">
              <a:buFont typeface="Wingdings" panose="05000000000000000000" pitchFamily="2" charset="2"/>
              <a:buChar char="Ø"/>
            </a:pPr>
            <a:r>
              <a:rPr lang="en-US" sz="1600" dirty="0">
                <a:cs typeface="Arial" panose="020B0604020202020204" pitchFamily="34" charset="0"/>
              </a:rPr>
              <a:t>No screening test is 100% reliable.  Screening may not detect all bowel cancer</a:t>
            </a:r>
          </a:p>
          <a:p>
            <a:pPr marL="285750" indent="-285750" algn="just">
              <a:buFont typeface="Wingdings" panose="05000000000000000000" pitchFamily="2" charset="2"/>
              <a:buChar char="Ø"/>
            </a:pPr>
            <a:endParaRPr lang="en-US" sz="1600" dirty="0">
              <a:cs typeface="Arial" panose="020B0604020202020204" pitchFamily="34" charset="0"/>
            </a:endParaRPr>
          </a:p>
          <a:p>
            <a:pPr marL="285750" indent="-285750" algn="just">
              <a:buFont typeface="Wingdings" panose="05000000000000000000" pitchFamily="2" charset="2"/>
              <a:buChar char="Ø"/>
            </a:pPr>
            <a:r>
              <a:rPr lang="en-US" sz="1600" dirty="0">
                <a:cs typeface="Arial" panose="020B0604020202020204" pitchFamily="34" charset="0"/>
              </a:rPr>
              <a:t>A false abnormal test outcome could result in having a colonoscopy even though there is nothing wrong</a:t>
            </a:r>
          </a:p>
          <a:p>
            <a:pPr marL="285750" indent="-285750" algn="just">
              <a:buFont typeface="Wingdings" panose="05000000000000000000" pitchFamily="2" charset="2"/>
              <a:buChar char="Ø"/>
            </a:pPr>
            <a:endParaRPr lang="en-US" sz="1600" dirty="0">
              <a:cs typeface="Arial" panose="020B0604020202020204" pitchFamily="34" charset="0"/>
            </a:endParaRPr>
          </a:p>
          <a:p>
            <a:pPr marL="285750" indent="-285750" algn="just">
              <a:buFont typeface="Wingdings" panose="05000000000000000000" pitchFamily="2" charset="2"/>
              <a:buChar char="Ø"/>
            </a:pPr>
            <a:r>
              <a:rPr lang="en-US" sz="1600" dirty="0">
                <a:cs typeface="Arial" panose="020B0604020202020204" pitchFamily="34" charset="0"/>
              </a:rPr>
              <a:t>Bowel cancer can occur in the two-year period between each FIT screening kit</a:t>
            </a:r>
          </a:p>
          <a:p>
            <a:pPr marL="285750" indent="-285750" algn="just">
              <a:buFont typeface="Wingdings" panose="05000000000000000000" pitchFamily="2" charset="2"/>
              <a:buChar char="Ø"/>
            </a:pPr>
            <a:endParaRPr lang="en-US" sz="1600" dirty="0">
              <a:cs typeface="Arial" panose="020B0604020202020204" pitchFamily="34" charset="0"/>
            </a:endParaRPr>
          </a:p>
          <a:p>
            <a:pPr marL="285750" indent="-285750" algn="just">
              <a:buFont typeface="Wingdings" panose="05000000000000000000" pitchFamily="2" charset="2"/>
              <a:buChar char="Ø"/>
            </a:pPr>
            <a:r>
              <a:rPr lang="en-US" sz="1600" dirty="0">
                <a:cs typeface="Arial" panose="020B0604020202020204" pitchFamily="34" charset="0"/>
              </a:rPr>
              <a:t>There is a small risk of perforation, but this is very rare.</a:t>
            </a:r>
          </a:p>
        </p:txBody>
      </p:sp>
    </p:spTree>
    <p:extLst>
      <p:ext uri="{BB962C8B-B14F-4D97-AF65-F5344CB8AC3E}">
        <p14:creationId xmlns:p14="http://schemas.microsoft.com/office/powerpoint/2010/main" val="6230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16</a:t>
            </a:fld>
            <a:endParaRPr lang="en-US" dirty="0"/>
          </a:p>
        </p:txBody>
      </p:sp>
      <p:sp>
        <p:nvSpPr>
          <p:cNvPr id="11" name="TextBox 10">
            <a:extLst>
              <a:ext uri="{FF2B5EF4-FFF2-40B4-BE49-F238E27FC236}">
                <a16:creationId xmlns:a16="http://schemas.microsoft.com/office/drawing/2014/main" id="{739161FF-F1C2-452D-886A-60105C5B3AC2}"/>
              </a:ext>
            </a:extLst>
          </p:cNvPr>
          <p:cNvSpPr txBox="1"/>
          <p:nvPr/>
        </p:nvSpPr>
        <p:spPr>
          <a:xfrm>
            <a:off x="228600" y="382824"/>
            <a:ext cx="6341909" cy="461665"/>
          </a:xfrm>
          <a:prstGeom prst="rect">
            <a:avLst/>
          </a:prstGeom>
          <a:noFill/>
        </p:spPr>
        <p:txBody>
          <a:bodyPr wrap="square">
            <a:spAutoFit/>
          </a:bodyPr>
          <a:lstStyle/>
          <a:p>
            <a:r>
              <a:rPr lang="en-GB" sz="2400" b="1" dirty="0">
                <a:cs typeface="Arial" panose="020B0604020202020204" pitchFamily="34" charset="0"/>
              </a:rPr>
              <a:t>How to Improve Uptake to Bowel Screening</a:t>
            </a:r>
          </a:p>
        </p:txBody>
      </p:sp>
      <p:sp>
        <p:nvSpPr>
          <p:cNvPr id="12" name="TextBox 11">
            <a:extLst>
              <a:ext uri="{FF2B5EF4-FFF2-40B4-BE49-F238E27FC236}">
                <a16:creationId xmlns:a16="http://schemas.microsoft.com/office/drawing/2014/main" id="{2759AF37-92C1-4A8D-AF03-ED0B94EA09A0}"/>
              </a:ext>
            </a:extLst>
          </p:cNvPr>
          <p:cNvSpPr txBox="1"/>
          <p:nvPr/>
        </p:nvSpPr>
        <p:spPr>
          <a:xfrm>
            <a:off x="228600" y="903636"/>
            <a:ext cx="8522311" cy="6324808"/>
          </a:xfrm>
          <a:prstGeom prst="rect">
            <a:avLst/>
          </a:prstGeom>
          <a:noFill/>
        </p:spPr>
        <p:txBody>
          <a:bodyPr wrap="square" rtlCol="0">
            <a:spAutoFit/>
          </a:bodyPr>
          <a:lstStyle/>
          <a:p>
            <a:pPr marL="285750" indent="-285750" algn="just">
              <a:buFont typeface="Arial" panose="020B0604020202020204" pitchFamily="34" charset="0"/>
              <a:buChar char="•"/>
            </a:pPr>
            <a:r>
              <a:rPr lang="en-GB" sz="1500" dirty="0">
                <a:cs typeface="Arial" panose="020B0604020202020204" pitchFamily="34" charset="0"/>
              </a:rPr>
              <a:t>A GP-endorsed letter along with a bowel screening leaflet (including images of FIT kit) can increase uptake by </a:t>
            </a:r>
            <a:r>
              <a:rPr lang="en-GB" sz="1500" dirty="0">
                <a:cs typeface="Arial" panose="020B0604020202020204" pitchFamily="34" charset="0"/>
                <a:hlinkClick r:id="rId3"/>
              </a:rPr>
              <a:t>12%</a:t>
            </a:r>
            <a:r>
              <a:rPr lang="en-GB" sz="1500" dirty="0">
                <a:cs typeface="Arial" panose="020B0604020202020204" pitchFamily="34" charset="0"/>
              </a:rPr>
              <a:t>  - ensure letter is written to suit your population (in English and native language)</a:t>
            </a:r>
          </a:p>
          <a:p>
            <a:pPr marL="285750" indent="-285750" algn="just">
              <a:buFont typeface="Arial" panose="020B0604020202020204" pitchFamily="34" charset="0"/>
              <a:buChar char="•"/>
            </a:pPr>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Telephoning and speaking to non-responders by phone is the most effective way to increase uptake.  This can increase uptake by </a:t>
            </a:r>
            <a:r>
              <a:rPr lang="en-GB" sz="1500" dirty="0">
                <a:cs typeface="Arial" panose="020B0604020202020204" pitchFamily="34" charset="0"/>
                <a:hlinkClick r:id="rId4"/>
              </a:rPr>
              <a:t>8% </a:t>
            </a:r>
            <a:r>
              <a:rPr lang="en-GB" sz="1500" dirty="0">
                <a:cs typeface="Arial" panose="020B0604020202020204" pitchFamily="34" charset="0"/>
              </a:rPr>
              <a:t>when used in combination with a GP-endorsed letter previously sent to non-responder</a:t>
            </a:r>
          </a:p>
          <a:p>
            <a:pPr marL="285750" indent="-285750" algn="just">
              <a:buFont typeface="Arial" panose="020B0604020202020204" pitchFamily="34" charset="0"/>
              <a:buChar char="•"/>
            </a:pPr>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Face to face intervention by Practice staff (when used with GP endorsed letter) can increase uptake by </a:t>
            </a:r>
            <a:r>
              <a:rPr lang="en-GB" sz="1500" dirty="0">
                <a:cs typeface="Arial" panose="020B0604020202020204" pitchFamily="34" charset="0"/>
                <a:hlinkClick r:id="rId4"/>
              </a:rPr>
              <a:t>5%.</a:t>
            </a:r>
            <a:r>
              <a:rPr lang="en-GB" sz="1500" dirty="0">
                <a:cs typeface="Arial" panose="020B0604020202020204" pitchFamily="34" charset="0"/>
              </a:rPr>
              <a:t>  Setup a flagging system on EMIS to remind staff to speak to non-responder</a:t>
            </a:r>
          </a:p>
          <a:p>
            <a:pPr marL="285750" indent="-285750" algn="just">
              <a:buFont typeface="Arial" panose="020B0604020202020204" pitchFamily="34" charset="0"/>
              <a:buChar char="•"/>
            </a:pPr>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Sending enhanced </a:t>
            </a:r>
            <a:r>
              <a:rPr lang="en-GB" sz="1500" b="1" u="sng" dirty="0">
                <a:cs typeface="Arial" panose="020B0604020202020204" pitchFamily="34" charset="0"/>
              </a:rPr>
              <a:t>text messages</a:t>
            </a:r>
            <a:r>
              <a:rPr lang="en-GB" sz="1500" b="1" dirty="0">
                <a:cs typeface="Arial" panose="020B0604020202020204" pitchFamily="34" charset="0"/>
              </a:rPr>
              <a:t> </a:t>
            </a:r>
            <a:r>
              <a:rPr lang="en-GB" sz="1500" dirty="0">
                <a:cs typeface="Arial" panose="020B0604020202020204" pitchFamily="34" charset="0"/>
              </a:rPr>
              <a:t>including web links to leaflets, videos &amp; other information can improve awareness and engagement</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Use translated information or </a:t>
            </a:r>
            <a:r>
              <a:rPr lang="en-GB" sz="1500" dirty="0">
                <a:solidFill>
                  <a:srgbClr val="0563C1"/>
                </a:solidFill>
                <a:cs typeface="Arial" panose="020B0604020202020204" pitchFamily="34" charset="0"/>
                <a:hlinkClick r:id="rId5">
                  <a:extLst>
                    <a:ext uri="{A12FA001-AC4F-418D-AE19-62706E023703}">
                      <ahyp:hlinkClr xmlns:ahyp="http://schemas.microsoft.com/office/drawing/2018/hyperlinkcolor" val="tx"/>
                    </a:ext>
                  </a:extLst>
                </a:hlinkClick>
              </a:rPr>
              <a:t>AskDoc videos</a:t>
            </a:r>
            <a:r>
              <a:rPr lang="en-GB" sz="1500" u="sng" dirty="0">
                <a:cs typeface="Arial" panose="020B0604020202020204" pitchFamily="34" charset="0"/>
                <a:hlinkClick r:id="rId5">
                  <a:extLst>
                    <a:ext uri="{A12FA001-AC4F-418D-AE19-62706E023703}">
                      <ahyp:hlinkClr xmlns:ahyp="http://schemas.microsoft.com/office/drawing/2018/hyperlinkcolor" val="tx"/>
                    </a:ext>
                  </a:extLst>
                </a:hlinkClick>
              </a:rPr>
              <a:t> </a:t>
            </a:r>
            <a:r>
              <a:rPr lang="en-GB" sz="1500" dirty="0">
                <a:cs typeface="Arial" panose="020B0604020202020204" pitchFamily="34" charset="0"/>
              </a:rPr>
              <a:t>to help overcome communication difficulties</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Send a letter or text message to patients who have recently turned 52, 54, 56, 58 or 60 (first-timers) to remind them about the bowel screening programme – first timers are really important!</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Target a specific cohort of patients to increase uptake i.e. LD patients, patients with a specific language or religion; or from a particular postcode area; or just men or a particular age group</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Campaigns – displays &amp; videos in waiting areas, Bowel Cancer Awareness month (Apr), social media, Answer Cancer, posters, leaflets, PPG meetings, newsletters, social prescribing</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500" dirty="0">
                <a:cs typeface="Arial" panose="020B0604020202020204" pitchFamily="34" charset="0"/>
              </a:rPr>
              <a:t>Have a system in place: run regular monthly/weekly searches, code correctly &amp; be consistent</a:t>
            </a:r>
          </a:p>
          <a:p>
            <a:pPr algn="just"/>
            <a:endParaRPr lang="en-GB" sz="1500" dirty="0">
              <a:cs typeface="Arial" panose="020B0604020202020204" pitchFamily="34" charset="0"/>
            </a:endParaRPr>
          </a:p>
        </p:txBody>
      </p:sp>
    </p:spTree>
    <p:extLst>
      <p:ext uri="{BB962C8B-B14F-4D97-AF65-F5344CB8AC3E}">
        <p14:creationId xmlns:p14="http://schemas.microsoft.com/office/powerpoint/2010/main" val="139956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7B4871-9AB4-7967-E3E7-EDAAC84653E4}"/>
              </a:ext>
            </a:extLst>
          </p:cNvPr>
          <p:cNvSpPr>
            <a:spLocks noGrp="1"/>
          </p:cNvSpPr>
          <p:nvPr>
            <p:ph type="sldNum" sz="quarter" idx="12"/>
          </p:nvPr>
        </p:nvSpPr>
        <p:spPr/>
        <p:txBody>
          <a:bodyPr/>
          <a:lstStyle/>
          <a:p>
            <a:fld id="{E32B42AA-C782-0946-BC8A-59264D07AA92}" type="slidenum">
              <a:rPr lang="en-US" smtClean="0"/>
              <a:t>17</a:t>
            </a:fld>
            <a:endParaRPr lang="en-US" dirty="0"/>
          </a:p>
        </p:txBody>
      </p:sp>
      <p:sp>
        <p:nvSpPr>
          <p:cNvPr id="5" name="TextBox 4">
            <a:extLst>
              <a:ext uri="{FF2B5EF4-FFF2-40B4-BE49-F238E27FC236}">
                <a16:creationId xmlns:a16="http://schemas.microsoft.com/office/drawing/2014/main" id="{06A0DEFD-89CA-93A0-8B55-E7046478165A}"/>
              </a:ext>
            </a:extLst>
          </p:cNvPr>
          <p:cNvSpPr txBox="1"/>
          <p:nvPr/>
        </p:nvSpPr>
        <p:spPr>
          <a:xfrm>
            <a:off x="243609" y="136524"/>
            <a:ext cx="8656782" cy="830997"/>
          </a:xfrm>
          <a:prstGeom prst="rect">
            <a:avLst/>
          </a:prstGeom>
          <a:noFill/>
        </p:spPr>
        <p:txBody>
          <a:bodyPr wrap="square">
            <a:spAutoFit/>
          </a:bodyPr>
          <a:lstStyle/>
          <a:p>
            <a:pPr algn="ctr"/>
            <a:r>
              <a:rPr lang="en-GB" sz="2400" b="1" dirty="0">
                <a:cs typeface="Arial" panose="020B0604020202020204" pitchFamily="34" charset="0"/>
              </a:rPr>
              <a:t>Requesting Replacement Bowel Screening FIT Kits                            for Non-Responder</a:t>
            </a:r>
          </a:p>
        </p:txBody>
      </p:sp>
      <p:sp>
        <p:nvSpPr>
          <p:cNvPr id="6" name="TextBox 5">
            <a:extLst>
              <a:ext uri="{FF2B5EF4-FFF2-40B4-BE49-F238E27FC236}">
                <a16:creationId xmlns:a16="http://schemas.microsoft.com/office/drawing/2014/main" id="{60B94BBB-F3E9-5FA0-3587-1D7B914E3092}"/>
              </a:ext>
            </a:extLst>
          </p:cNvPr>
          <p:cNvSpPr txBox="1"/>
          <p:nvPr/>
        </p:nvSpPr>
        <p:spPr>
          <a:xfrm>
            <a:off x="243609" y="816373"/>
            <a:ext cx="8671791" cy="5816977"/>
          </a:xfrm>
          <a:prstGeom prst="rect">
            <a:avLst/>
          </a:prstGeom>
          <a:noFill/>
        </p:spPr>
        <p:txBody>
          <a:bodyPr wrap="square" rtlCol="0">
            <a:spAutoFit/>
          </a:bodyPr>
          <a:lstStyle/>
          <a:p>
            <a:pPr algn="just"/>
            <a:r>
              <a:rPr lang="en-GB" sz="2000" b="1" dirty="0">
                <a:cs typeface="Arial" panose="020B0604020202020204" pitchFamily="34" charset="0"/>
              </a:rPr>
              <a:t>Aim:</a:t>
            </a:r>
          </a:p>
          <a:p>
            <a:pPr algn="just"/>
            <a:endParaRPr lang="en-GB" sz="1400" b="1" dirty="0">
              <a:cs typeface="Arial" panose="020B0604020202020204" pitchFamily="34" charset="0"/>
            </a:endParaRPr>
          </a:p>
          <a:p>
            <a:pPr marL="342900" indent="-342900" algn="just">
              <a:buFont typeface="Arial" panose="020B0604020202020204" pitchFamily="34" charset="0"/>
              <a:buChar char="•"/>
            </a:pPr>
            <a:r>
              <a:rPr lang="en-GB" sz="1800" dirty="0">
                <a:cs typeface="Arial" panose="020B0604020202020204" pitchFamily="34" charset="0"/>
              </a:rPr>
              <a:t>To help increase uptake by ordering replacement kits for non-responders who may have misplaced or lost their original bowel screening FIT kit</a:t>
            </a:r>
          </a:p>
          <a:p>
            <a:pPr marL="342900" indent="-342900" algn="just">
              <a:buFont typeface="Arial" panose="020B0604020202020204" pitchFamily="34" charset="0"/>
              <a:buChar char="•"/>
            </a:pPr>
            <a:r>
              <a:rPr lang="en-GB" sz="1800" dirty="0">
                <a:cs typeface="Arial" panose="020B0604020202020204" pitchFamily="34" charset="0"/>
              </a:rPr>
              <a:t>For Practices with bowel screening uptake rates below 60% only</a:t>
            </a:r>
          </a:p>
          <a:p>
            <a:pPr algn="just"/>
            <a:endParaRPr lang="en-GB" sz="1500" dirty="0">
              <a:cs typeface="Arial" panose="020B0604020202020204" pitchFamily="34" charset="0"/>
            </a:endParaRPr>
          </a:p>
          <a:p>
            <a:pPr algn="just"/>
            <a:r>
              <a:rPr lang="en-GB" sz="2000" b="1" dirty="0">
                <a:cs typeface="Arial" panose="020B0604020202020204" pitchFamily="34" charset="0"/>
              </a:rPr>
              <a:t>Process for practice staff:</a:t>
            </a:r>
          </a:p>
          <a:p>
            <a:pPr algn="just"/>
            <a:endParaRPr lang="en-GB" sz="1500" dirty="0">
              <a:cs typeface="Arial" panose="020B0604020202020204" pitchFamily="34" charset="0"/>
            </a:endParaRPr>
          </a:p>
          <a:p>
            <a:pPr marL="285750" indent="-285750" algn="just">
              <a:buFont typeface="Arial" panose="020B0604020202020204" pitchFamily="34" charset="0"/>
              <a:buChar char="•"/>
            </a:pPr>
            <a:r>
              <a:rPr lang="en-GB" sz="1800" dirty="0">
                <a:cs typeface="Arial" panose="020B0604020202020204" pitchFamily="34" charset="0"/>
              </a:rPr>
              <a:t>Undertake EMIS search to identify eligible non-responders for bowel screening</a:t>
            </a:r>
          </a:p>
          <a:p>
            <a:pPr marL="285750" indent="-285750" algn="just">
              <a:buFont typeface="Arial" panose="020B0604020202020204" pitchFamily="34" charset="0"/>
              <a:buChar char="•"/>
            </a:pPr>
            <a:r>
              <a:rPr lang="en-GB" sz="1800" dirty="0">
                <a:cs typeface="Arial" panose="020B0604020202020204" pitchFamily="34" charset="0"/>
              </a:rPr>
              <a:t>Telephone non-responder to encourage uptake by asking:</a:t>
            </a:r>
          </a:p>
          <a:p>
            <a:pPr algn="just"/>
            <a:endParaRPr lang="en-GB" sz="1800" dirty="0">
              <a:cs typeface="Arial" panose="020B0604020202020204" pitchFamily="34" charset="0"/>
            </a:endParaRPr>
          </a:p>
          <a:p>
            <a:pPr marL="685800" lvl="1" indent="-342900" algn="just">
              <a:buFont typeface="Wingdings" panose="05000000000000000000" pitchFamily="2" charset="2"/>
              <a:buChar char="ü"/>
            </a:pPr>
            <a:r>
              <a:rPr lang="en-GB" sz="1800" dirty="0">
                <a:cs typeface="Arial" panose="020B0604020202020204" pitchFamily="34" charset="0"/>
              </a:rPr>
              <a:t>Have they received their bowel screening FIT kit?</a:t>
            </a:r>
          </a:p>
          <a:p>
            <a:pPr marL="685800" lvl="1" indent="-342900" algn="just">
              <a:buFont typeface="Wingdings" panose="05000000000000000000" pitchFamily="2" charset="2"/>
              <a:buChar char="ü"/>
            </a:pPr>
            <a:r>
              <a:rPr lang="en-GB" sz="1800" dirty="0">
                <a:cs typeface="Arial" panose="020B0604020202020204" pitchFamily="34" charset="0"/>
              </a:rPr>
              <a:t>Do they know the test kit is for?  And how to complete and return test kit?  </a:t>
            </a:r>
          </a:p>
          <a:p>
            <a:pPr marL="685800" lvl="1" indent="-342900" algn="just">
              <a:buFont typeface="Wingdings" panose="05000000000000000000" pitchFamily="2" charset="2"/>
              <a:buChar char="ü"/>
            </a:pPr>
            <a:r>
              <a:rPr lang="en-GB" sz="1800" dirty="0">
                <a:cs typeface="Arial" panose="020B0604020202020204" pitchFamily="34" charset="0"/>
              </a:rPr>
              <a:t>Ensure sample date is written on FIT kit and only a small amount of sample is needed</a:t>
            </a:r>
          </a:p>
          <a:p>
            <a:pPr lvl="1" algn="just"/>
            <a:endParaRPr lang="en-GB" sz="1800" dirty="0">
              <a:cs typeface="Arial" panose="020B0604020202020204" pitchFamily="34" charset="0"/>
            </a:endParaRPr>
          </a:p>
          <a:p>
            <a:pPr marL="685800" lvl="1" indent="-342900" algn="just">
              <a:buFont typeface="Wingdings" panose="05000000000000000000" pitchFamily="2" charset="2"/>
              <a:buChar char="ü"/>
            </a:pPr>
            <a:r>
              <a:rPr lang="en-GB" sz="1800" dirty="0">
                <a:cs typeface="Arial" panose="020B0604020202020204" pitchFamily="34" charset="0"/>
              </a:rPr>
              <a:t>Do they need a replacement kit?  Complete spreadsheet and send to CSIL </a:t>
            </a:r>
          </a:p>
          <a:p>
            <a:pPr marL="685800" lvl="1" indent="-342900" algn="just">
              <a:buFont typeface="Wingdings" panose="05000000000000000000" pitchFamily="2" charset="2"/>
              <a:buChar char="ü"/>
            </a:pPr>
            <a:r>
              <a:rPr lang="en-GB" sz="1800" dirty="0">
                <a:cs typeface="Arial" panose="020B0604020202020204" pitchFamily="34" charset="0"/>
              </a:rPr>
              <a:t>Ensure patient consent to share address with Hub to ensure delivery of FIT Kit</a:t>
            </a:r>
          </a:p>
          <a:p>
            <a:pPr marL="685800" lvl="1" indent="-342900" algn="just">
              <a:buFont typeface="Wingdings" panose="05000000000000000000" pitchFamily="2" charset="2"/>
              <a:buChar char="ü"/>
            </a:pPr>
            <a:r>
              <a:rPr lang="en-GB" sz="1800" dirty="0">
                <a:cs typeface="Arial" panose="020B0604020202020204" pitchFamily="34" charset="0"/>
              </a:rPr>
              <a:t>Follow up with a text message to remind patient to complete FIT kit</a:t>
            </a:r>
          </a:p>
          <a:p>
            <a:pPr marL="685800" lvl="1" indent="-342900" algn="just">
              <a:buFont typeface="Wingdings" panose="05000000000000000000" pitchFamily="2" charset="2"/>
              <a:buChar char="ü"/>
            </a:pPr>
            <a:r>
              <a:rPr lang="en-GB" sz="1800" dirty="0">
                <a:cs typeface="Arial" panose="020B0604020202020204" pitchFamily="34" charset="0"/>
              </a:rPr>
              <a:t>CSIL can check and provide updates for Practice staff on status for each non-responder</a:t>
            </a:r>
          </a:p>
        </p:txBody>
      </p:sp>
      <p:pic>
        <p:nvPicPr>
          <p:cNvPr id="10" name="Picture 9">
            <a:extLst>
              <a:ext uri="{FF2B5EF4-FFF2-40B4-BE49-F238E27FC236}">
                <a16:creationId xmlns:a16="http://schemas.microsoft.com/office/drawing/2014/main" id="{E658DE35-3338-B467-44B1-B7770349F2AC}"/>
              </a:ext>
            </a:extLst>
          </p:cNvPr>
          <p:cNvPicPr>
            <a:picLocks noChangeAspect="1"/>
          </p:cNvPicPr>
          <p:nvPr/>
        </p:nvPicPr>
        <p:blipFill>
          <a:blip r:embed="rId2"/>
          <a:stretch>
            <a:fillRect/>
          </a:stretch>
        </p:blipFill>
        <p:spPr>
          <a:xfrm>
            <a:off x="7211248" y="364226"/>
            <a:ext cx="1689143" cy="523905"/>
          </a:xfrm>
          <a:prstGeom prst="rect">
            <a:avLst/>
          </a:prstGeom>
        </p:spPr>
      </p:pic>
    </p:spTree>
    <p:extLst>
      <p:ext uri="{BB962C8B-B14F-4D97-AF65-F5344CB8AC3E}">
        <p14:creationId xmlns:p14="http://schemas.microsoft.com/office/powerpoint/2010/main" val="11360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7B4871-9AB4-7967-E3E7-EDAAC84653E4}"/>
              </a:ext>
            </a:extLst>
          </p:cNvPr>
          <p:cNvSpPr>
            <a:spLocks noGrp="1"/>
          </p:cNvSpPr>
          <p:nvPr>
            <p:ph type="sldNum" sz="quarter" idx="12"/>
          </p:nvPr>
        </p:nvSpPr>
        <p:spPr/>
        <p:txBody>
          <a:bodyPr/>
          <a:lstStyle/>
          <a:p>
            <a:fld id="{E32B42AA-C782-0946-BC8A-59264D07AA92}" type="slidenum">
              <a:rPr lang="en-US" smtClean="0"/>
              <a:t>18</a:t>
            </a:fld>
            <a:endParaRPr lang="en-US" dirty="0"/>
          </a:p>
        </p:txBody>
      </p:sp>
      <p:sp>
        <p:nvSpPr>
          <p:cNvPr id="5" name="TextBox 4">
            <a:extLst>
              <a:ext uri="{FF2B5EF4-FFF2-40B4-BE49-F238E27FC236}">
                <a16:creationId xmlns:a16="http://schemas.microsoft.com/office/drawing/2014/main" id="{06A0DEFD-89CA-93A0-8B55-E7046478165A}"/>
              </a:ext>
            </a:extLst>
          </p:cNvPr>
          <p:cNvSpPr txBox="1"/>
          <p:nvPr/>
        </p:nvSpPr>
        <p:spPr>
          <a:xfrm>
            <a:off x="243609" y="136524"/>
            <a:ext cx="8656782" cy="830997"/>
          </a:xfrm>
          <a:prstGeom prst="rect">
            <a:avLst/>
          </a:prstGeom>
          <a:noFill/>
        </p:spPr>
        <p:txBody>
          <a:bodyPr wrap="square">
            <a:spAutoFit/>
          </a:bodyPr>
          <a:lstStyle/>
          <a:p>
            <a:pPr algn="ctr"/>
            <a:r>
              <a:rPr lang="en-GB" sz="2400" b="1" dirty="0">
                <a:cs typeface="Arial" panose="020B0604020202020204" pitchFamily="34" charset="0"/>
              </a:rPr>
              <a:t>Requesting Replacement Bowel Screening FIT Kits                            for Non-Responder</a:t>
            </a:r>
          </a:p>
        </p:txBody>
      </p:sp>
      <p:pic>
        <p:nvPicPr>
          <p:cNvPr id="10" name="Picture 9">
            <a:extLst>
              <a:ext uri="{FF2B5EF4-FFF2-40B4-BE49-F238E27FC236}">
                <a16:creationId xmlns:a16="http://schemas.microsoft.com/office/drawing/2014/main" id="{E658DE35-3338-B467-44B1-B7770349F2AC}"/>
              </a:ext>
            </a:extLst>
          </p:cNvPr>
          <p:cNvPicPr>
            <a:picLocks noChangeAspect="1"/>
          </p:cNvPicPr>
          <p:nvPr/>
        </p:nvPicPr>
        <p:blipFill>
          <a:blip r:embed="rId2"/>
          <a:stretch>
            <a:fillRect/>
          </a:stretch>
        </p:blipFill>
        <p:spPr>
          <a:xfrm>
            <a:off x="7211248" y="364226"/>
            <a:ext cx="1689143" cy="523905"/>
          </a:xfrm>
          <a:prstGeom prst="rect">
            <a:avLst/>
          </a:prstGeom>
        </p:spPr>
      </p:pic>
      <p:pic>
        <p:nvPicPr>
          <p:cNvPr id="8" name="Picture 7">
            <a:extLst>
              <a:ext uri="{FF2B5EF4-FFF2-40B4-BE49-F238E27FC236}">
                <a16:creationId xmlns:a16="http://schemas.microsoft.com/office/drawing/2014/main" id="{19F78679-B627-D2D4-04B9-A1A2A4C0EBAE}"/>
              </a:ext>
            </a:extLst>
          </p:cNvPr>
          <p:cNvPicPr>
            <a:picLocks noChangeAspect="1"/>
          </p:cNvPicPr>
          <p:nvPr/>
        </p:nvPicPr>
        <p:blipFill>
          <a:blip r:embed="rId3"/>
          <a:stretch>
            <a:fillRect/>
          </a:stretch>
        </p:blipFill>
        <p:spPr>
          <a:xfrm>
            <a:off x="0" y="937486"/>
            <a:ext cx="9037294" cy="4343388"/>
          </a:xfrm>
          <a:prstGeom prst="rect">
            <a:avLst/>
          </a:prstGeom>
        </p:spPr>
      </p:pic>
      <p:sp>
        <p:nvSpPr>
          <p:cNvPr id="2" name="TextBox 1">
            <a:extLst>
              <a:ext uri="{FF2B5EF4-FFF2-40B4-BE49-F238E27FC236}">
                <a16:creationId xmlns:a16="http://schemas.microsoft.com/office/drawing/2014/main" id="{3B361C9B-C240-FBE8-B21B-736F1F178ACA}"/>
              </a:ext>
            </a:extLst>
          </p:cNvPr>
          <p:cNvSpPr txBox="1"/>
          <p:nvPr/>
        </p:nvSpPr>
        <p:spPr>
          <a:xfrm rot="19538023">
            <a:off x="-150887" y="2490336"/>
            <a:ext cx="9325261" cy="1569660"/>
          </a:xfrm>
          <a:prstGeom prst="rect">
            <a:avLst/>
          </a:prstGeom>
          <a:noFill/>
        </p:spPr>
        <p:txBody>
          <a:bodyPr wrap="square" rtlCol="0">
            <a:spAutoFit/>
          </a:bodyPr>
          <a:lstStyle/>
          <a:p>
            <a:pPr algn="ctr"/>
            <a:r>
              <a:rPr lang="en-GB" sz="9600" dirty="0"/>
              <a:t>SAMPLE ONLY</a:t>
            </a:r>
          </a:p>
        </p:txBody>
      </p:sp>
    </p:spTree>
    <p:extLst>
      <p:ext uri="{BB962C8B-B14F-4D97-AF65-F5344CB8AC3E}">
        <p14:creationId xmlns:p14="http://schemas.microsoft.com/office/powerpoint/2010/main" val="10461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pic>
        <p:nvPicPr>
          <p:cNvPr id="8" name="Picture 7"/>
          <p:cNvPicPr>
            <a:picLocks noChangeAspect="1"/>
          </p:cNvPicPr>
          <p:nvPr/>
        </p:nvPicPr>
        <p:blipFill>
          <a:blip r:embed="rId3"/>
          <a:stretch>
            <a:fillRect/>
          </a:stretch>
        </p:blipFill>
        <p:spPr>
          <a:xfrm>
            <a:off x="6743657" y="16038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19</a:t>
            </a:fld>
            <a:endParaRPr lang="en-US" dirty="0"/>
          </a:p>
        </p:txBody>
      </p:sp>
      <p:sp>
        <p:nvSpPr>
          <p:cNvPr id="10" name="TextBox 9">
            <a:extLst>
              <a:ext uri="{FF2B5EF4-FFF2-40B4-BE49-F238E27FC236}">
                <a16:creationId xmlns:a16="http://schemas.microsoft.com/office/drawing/2014/main" id="{8E86CE1D-767B-4481-9371-833AD58C8A81}"/>
              </a:ext>
            </a:extLst>
          </p:cNvPr>
          <p:cNvSpPr txBox="1"/>
          <p:nvPr/>
        </p:nvSpPr>
        <p:spPr>
          <a:xfrm>
            <a:off x="228600" y="347670"/>
            <a:ext cx="6341909" cy="461665"/>
          </a:xfrm>
          <a:prstGeom prst="rect">
            <a:avLst/>
          </a:prstGeom>
          <a:noFill/>
        </p:spPr>
        <p:txBody>
          <a:bodyPr wrap="square">
            <a:spAutoFit/>
          </a:bodyPr>
          <a:lstStyle/>
          <a:p>
            <a:r>
              <a:rPr lang="en-GB" sz="2400" b="1" dirty="0">
                <a:cs typeface="Arial" panose="020B0604020202020204" pitchFamily="34" charset="0"/>
              </a:rPr>
              <a:t>Top Tips with Engaging Non-Responders</a:t>
            </a:r>
          </a:p>
        </p:txBody>
      </p:sp>
      <p:sp>
        <p:nvSpPr>
          <p:cNvPr id="11" name="TextBox 10">
            <a:extLst>
              <a:ext uri="{FF2B5EF4-FFF2-40B4-BE49-F238E27FC236}">
                <a16:creationId xmlns:a16="http://schemas.microsoft.com/office/drawing/2014/main" id="{6F1B0374-4BF1-4691-B603-C4F7CA772B0D}"/>
              </a:ext>
            </a:extLst>
          </p:cNvPr>
          <p:cNvSpPr txBox="1"/>
          <p:nvPr/>
        </p:nvSpPr>
        <p:spPr>
          <a:xfrm>
            <a:off x="126999" y="888641"/>
            <a:ext cx="8797060" cy="5324535"/>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cs typeface="Arial" panose="020B0604020202020204" pitchFamily="34" charset="0"/>
              </a:rPr>
              <a:t>Try to avoid using the word </a:t>
            </a:r>
            <a:r>
              <a:rPr lang="en-GB" sz="1600" b="1" i="1" u="sng" dirty="0">
                <a:cs typeface="Arial" panose="020B0604020202020204" pitchFamily="34" charset="0"/>
              </a:rPr>
              <a:t>‘</a:t>
            </a:r>
            <a:r>
              <a:rPr lang="en-GB" sz="1600" b="1" i="1" u="sng" dirty="0">
                <a:cs typeface="Arial" panose="020B0604020202020204" pitchFamily="34" charset="0"/>
                <a:hlinkClick r:id="rId4">
                  <a:extLst>
                    <a:ext uri="{A12FA001-AC4F-418D-AE19-62706E023703}">
                      <ahyp:hlinkClr xmlns:ahyp="http://schemas.microsoft.com/office/drawing/2018/hyperlinkcolor" val="tx"/>
                    </a:ext>
                  </a:extLst>
                </a:hlinkClick>
              </a:rPr>
              <a:t>cancer</a:t>
            </a:r>
            <a:r>
              <a:rPr lang="en-GB" sz="1600" b="1" i="1" u="sng" dirty="0">
                <a:cs typeface="Arial" panose="020B0604020202020204" pitchFamily="34" charset="0"/>
              </a:rPr>
              <a:t>’</a:t>
            </a:r>
            <a:r>
              <a:rPr lang="en-GB" sz="1600" b="1" i="1" dirty="0">
                <a:cs typeface="Arial" panose="020B0604020202020204" pitchFamily="34" charset="0"/>
              </a:rPr>
              <a:t> </a:t>
            </a:r>
            <a:r>
              <a:rPr lang="en-GB" sz="1600" dirty="0">
                <a:cs typeface="Arial" panose="020B0604020202020204" pitchFamily="34" charset="0"/>
              </a:rPr>
              <a:t>as this can automatically worry or cause anxiety to patients</a:t>
            </a:r>
          </a:p>
          <a:p>
            <a:pPr marL="628650" lvl="1" indent="-285750" algn="just">
              <a:buFont typeface="Courier New" panose="02070309020205020404" pitchFamily="49" charset="0"/>
              <a:buChar char="o"/>
            </a:pPr>
            <a:r>
              <a:rPr lang="en-GB" sz="1400" dirty="0">
                <a:cs typeface="Arial" panose="020B0604020202020204" pitchFamily="34" charset="0"/>
              </a:rPr>
              <a:t>Alternatives could include: </a:t>
            </a:r>
            <a:r>
              <a:rPr lang="en-GB" sz="1400" i="1" dirty="0">
                <a:cs typeface="Arial" panose="020B0604020202020204" pitchFamily="34" charset="0"/>
              </a:rPr>
              <a:t>‘bowel check up’, ‘bowel screening programme’ or the ‘Poo test kit’</a:t>
            </a:r>
          </a:p>
          <a:p>
            <a:pPr marL="628650" lvl="1" indent="-285750" algn="just">
              <a:buFont typeface="Arial" panose="020B0604020202020204" pitchFamily="34" charset="0"/>
              <a:buChar char="•"/>
            </a:pPr>
            <a:endParaRPr lang="en-GB" sz="1600" i="1" dirty="0">
              <a:cs typeface="Arial" panose="020B0604020202020204" pitchFamily="34" charset="0"/>
            </a:endParaRPr>
          </a:p>
          <a:p>
            <a:pPr marL="268288" lvl="1" indent="-268288" algn="just">
              <a:buFont typeface="Arial" panose="020B0604020202020204" pitchFamily="34" charset="0"/>
              <a:buChar char="•"/>
            </a:pPr>
            <a:r>
              <a:rPr lang="en-GB" sz="1600" dirty="0">
                <a:cs typeface="Arial" panose="020B0604020202020204" pitchFamily="34" charset="0"/>
              </a:rPr>
              <a:t>Speak slowly, do not use medical jargon or abbreviated words; take time to listen; build up a rapport; show patience and be friendly and welcoming</a:t>
            </a:r>
          </a:p>
          <a:p>
            <a:pPr marL="0" lvl="1" algn="just"/>
            <a:endParaRPr lang="en-GB" sz="1600" dirty="0">
              <a:cs typeface="Arial" panose="020B0604020202020204" pitchFamily="34" charset="0"/>
            </a:endParaRPr>
          </a:p>
          <a:p>
            <a:pPr marL="268288" lvl="1" indent="-268288" algn="just">
              <a:buFont typeface="Arial" panose="020B0604020202020204" pitchFamily="34" charset="0"/>
              <a:buChar char="•"/>
            </a:pPr>
            <a:r>
              <a:rPr lang="en-GB" sz="1600" dirty="0">
                <a:cs typeface="Arial" panose="020B0604020202020204" pitchFamily="34" charset="0"/>
              </a:rPr>
              <a:t>Be upfront and ask the questions you need to ask: </a:t>
            </a:r>
          </a:p>
          <a:p>
            <a:pPr marL="0" lvl="1" algn="just"/>
            <a:endParaRPr lang="en-GB" sz="1600" dirty="0">
              <a:cs typeface="Arial" panose="020B0604020202020204" pitchFamily="34" charset="0"/>
            </a:endParaRPr>
          </a:p>
          <a:p>
            <a:pPr marL="611188" lvl="2" indent="-268288" algn="just">
              <a:buFont typeface="Arial" panose="020B0604020202020204" pitchFamily="34" charset="0"/>
              <a:buChar char="•"/>
            </a:pPr>
            <a:r>
              <a:rPr lang="en-GB" sz="1400" i="1" dirty="0">
                <a:cs typeface="Arial" panose="020B0604020202020204" pitchFamily="34" charset="0"/>
              </a:rPr>
              <a:t>Has the patient received the NHS bowel screening kit? </a:t>
            </a:r>
          </a:p>
          <a:p>
            <a:pPr marL="611188" lvl="2" indent="-268288" algn="just">
              <a:buFont typeface="Arial" panose="020B0604020202020204" pitchFamily="34" charset="0"/>
              <a:buChar char="•"/>
            </a:pPr>
            <a:r>
              <a:rPr lang="en-GB" sz="1400" i="1" dirty="0">
                <a:cs typeface="Arial" panose="020B0604020202020204" pitchFamily="34" charset="0"/>
              </a:rPr>
              <a:t>Have they still got it?  Can they make sure they compete the kit?  </a:t>
            </a:r>
          </a:p>
          <a:p>
            <a:pPr marL="611188" lvl="2" indent="-268288" algn="just">
              <a:buFont typeface="Arial" panose="020B0604020202020204" pitchFamily="34" charset="0"/>
              <a:buChar char="•"/>
            </a:pPr>
            <a:r>
              <a:rPr lang="en-GB" sz="1400" i="1" dirty="0">
                <a:cs typeface="Arial" panose="020B0604020202020204" pitchFamily="34" charset="0"/>
              </a:rPr>
              <a:t>Do they need to contact Hub to order a new one?  </a:t>
            </a:r>
          </a:p>
          <a:p>
            <a:pPr marL="611188" lvl="2" indent="-268288" algn="just">
              <a:buFont typeface="Arial" panose="020B0604020202020204" pitchFamily="34" charset="0"/>
              <a:buChar char="•"/>
            </a:pPr>
            <a:r>
              <a:rPr lang="en-GB" sz="1400" i="1" dirty="0">
                <a:cs typeface="Arial" panose="020B0604020202020204" pitchFamily="34" charset="0"/>
              </a:rPr>
              <a:t>Explain that your GP would like you to complete this kit?  Encourage them!</a:t>
            </a:r>
          </a:p>
          <a:p>
            <a:pPr marL="0" lvl="1" algn="just"/>
            <a:endParaRPr lang="en-GB" sz="1600" dirty="0">
              <a:cs typeface="Arial" panose="020B0604020202020204" pitchFamily="34" charset="0"/>
            </a:endParaRPr>
          </a:p>
          <a:p>
            <a:pPr marL="268288" lvl="1" indent="-268288" algn="just">
              <a:buFont typeface="Arial" panose="020B0604020202020204" pitchFamily="34" charset="0"/>
              <a:buChar char="•"/>
            </a:pPr>
            <a:r>
              <a:rPr lang="en-GB" sz="1600" dirty="0">
                <a:cs typeface="Arial" panose="020B0604020202020204" pitchFamily="34" charset="0"/>
              </a:rPr>
              <a:t>Remember screening is a choice – do not force patients to take part in cancer screening</a:t>
            </a:r>
          </a:p>
          <a:p>
            <a:pPr marL="0" lvl="1" algn="just"/>
            <a:endParaRPr lang="en-GB" sz="1600" dirty="0">
              <a:cs typeface="Arial" panose="020B0604020202020204" pitchFamily="34" charset="0"/>
            </a:endParaRPr>
          </a:p>
          <a:p>
            <a:pPr marL="268288" lvl="1" indent="-268288" algn="just">
              <a:buFont typeface="Arial" panose="020B0604020202020204" pitchFamily="34" charset="0"/>
              <a:buChar char="•"/>
            </a:pPr>
            <a:r>
              <a:rPr lang="en-GB" sz="1600" dirty="0">
                <a:cs typeface="Arial" panose="020B0604020202020204" pitchFamily="34" charset="0"/>
              </a:rPr>
              <a:t>Think of an exit strategy to help end any lengthy conversation with patient to save time</a:t>
            </a:r>
          </a:p>
          <a:p>
            <a:pPr marL="268288" lvl="1" indent="-268288" algn="just">
              <a:buFont typeface="Arial" panose="020B0604020202020204" pitchFamily="34" charset="0"/>
              <a:buChar char="•"/>
            </a:pPr>
            <a:endParaRPr lang="en-GB" sz="1600" i="1" dirty="0">
              <a:cs typeface="Arial" panose="020B0604020202020204" pitchFamily="34" charset="0"/>
            </a:endParaRPr>
          </a:p>
          <a:p>
            <a:pPr marL="268288" lvl="1" indent="-268288" algn="just">
              <a:buFont typeface="Arial" panose="020B0604020202020204" pitchFamily="34" charset="0"/>
              <a:buChar char="•"/>
            </a:pPr>
            <a:r>
              <a:rPr lang="en-GB" sz="1600" dirty="0">
                <a:cs typeface="Arial" panose="020B0604020202020204" pitchFamily="34" charset="0"/>
              </a:rPr>
              <a:t>Be aware of the common barriers to bowel screening &amp; think of ways to overcome them</a:t>
            </a:r>
          </a:p>
          <a:p>
            <a:pPr marL="0" lvl="1" algn="just"/>
            <a:endParaRPr lang="en-GB" sz="1600" dirty="0">
              <a:cs typeface="Arial" panose="020B0604020202020204" pitchFamily="34" charset="0"/>
            </a:endParaRPr>
          </a:p>
          <a:p>
            <a:pPr marL="268288" lvl="1" indent="-268288" algn="just">
              <a:buFont typeface="Arial" panose="020B0604020202020204" pitchFamily="34" charset="0"/>
              <a:buChar char="•"/>
            </a:pPr>
            <a:r>
              <a:rPr lang="en-US" sz="1600" dirty="0">
                <a:cs typeface="Arial" panose="020B0604020202020204" pitchFamily="34" charset="0"/>
              </a:rPr>
              <a:t>Schedule older patients earlier in the day: making calls earlier in the day maybe more beneficial for older people as they may get tired later in the day</a:t>
            </a:r>
          </a:p>
          <a:p>
            <a:pPr marL="0" lvl="1" algn="just"/>
            <a:endParaRPr lang="en-US" sz="1400" dirty="0">
              <a:cs typeface="Arial" panose="020B0604020202020204" pitchFamily="34" charset="0"/>
            </a:endParaRPr>
          </a:p>
        </p:txBody>
      </p:sp>
    </p:spTree>
    <p:extLst>
      <p:ext uri="{BB962C8B-B14F-4D97-AF65-F5344CB8AC3E}">
        <p14:creationId xmlns:p14="http://schemas.microsoft.com/office/powerpoint/2010/main" val="32082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2</a:t>
            </a:fld>
            <a:endParaRPr lang="en-US" dirty="0"/>
          </a:p>
        </p:txBody>
      </p:sp>
      <p:sp>
        <p:nvSpPr>
          <p:cNvPr id="12" name="TextBox 11">
            <a:extLst>
              <a:ext uri="{FF2B5EF4-FFF2-40B4-BE49-F238E27FC236}">
                <a16:creationId xmlns:a16="http://schemas.microsoft.com/office/drawing/2014/main" id="{FA344829-9E0F-4C17-9151-FE06C9D42D1B}"/>
              </a:ext>
            </a:extLst>
          </p:cNvPr>
          <p:cNvSpPr txBox="1"/>
          <p:nvPr/>
        </p:nvSpPr>
        <p:spPr>
          <a:xfrm>
            <a:off x="217067" y="136524"/>
            <a:ext cx="8639056" cy="769441"/>
          </a:xfrm>
          <a:prstGeom prst="rect">
            <a:avLst/>
          </a:prstGeom>
          <a:noFill/>
        </p:spPr>
        <p:txBody>
          <a:bodyPr wrap="square" rtlCol="0">
            <a:spAutoFit/>
          </a:bodyPr>
          <a:lstStyle/>
          <a:p>
            <a:r>
              <a:rPr lang="en-US" sz="2400" b="1" dirty="0">
                <a:ea typeface="+mj-ea"/>
                <a:cs typeface="Arial" panose="020B0604020202020204" pitchFamily="34" charset="0"/>
              </a:rPr>
              <a:t>Aims of The Bowel Cancer Screening Programme (BCSP)</a:t>
            </a:r>
          </a:p>
          <a:p>
            <a:endParaRPr lang="en-US" sz="2000" b="1" dirty="0">
              <a:ea typeface="+mj-ea"/>
              <a:cs typeface="Arial" panose="020B0604020202020204" pitchFamily="34" charset="0"/>
            </a:endParaRPr>
          </a:p>
        </p:txBody>
      </p:sp>
      <p:sp>
        <p:nvSpPr>
          <p:cNvPr id="10" name="TextBox 9">
            <a:extLst>
              <a:ext uri="{FF2B5EF4-FFF2-40B4-BE49-F238E27FC236}">
                <a16:creationId xmlns:a16="http://schemas.microsoft.com/office/drawing/2014/main" id="{9A6A070E-C655-4EC8-8F22-C17CB77F5DCD}"/>
              </a:ext>
            </a:extLst>
          </p:cNvPr>
          <p:cNvSpPr txBox="1"/>
          <p:nvPr/>
        </p:nvSpPr>
        <p:spPr>
          <a:xfrm>
            <a:off x="244351" y="709194"/>
            <a:ext cx="8639056" cy="4583241"/>
          </a:xfrm>
          <a:prstGeom prst="rect">
            <a:avLst/>
          </a:prstGeom>
        </p:spPr>
        <p:txBody>
          <a:bodyPr vert="horz" lIns="91440" tIns="45720" rIns="91440" bIns="45720" rtlCol="0">
            <a:noAutofit/>
          </a:bodyPr>
          <a:lstStyle/>
          <a:p>
            <a:pPr marL="285750" indent="-285750" algn="just" defTabSz="914400">
              <a:lnSpc>
                <a:spcPct val="90000"/>
              </a:lnSpc>
              <a:spcAft>
                <a:spcPts val="600"/>
              </a:spcAft>
              <a:buFont typeface="Wingdings" panose="05000000000000000000" pitchFamily="2" charset="2"/>
              <a:buChar char="Ø"/>
            </a:pPr>
            <a:r>
              <a:rPr lang="en-US" sz="1800" dirty="0">
                <a:cs typeface="Arial" panose="020B0604020202020204" pitchFamily="34" charset="0"/>
              </a:rPr>
              <a:t>To detect bowel cancer at an early stage and from people with </a:t>
            </a:r>
            <a:r>
              <a:rPr lang="en-US" sz="1800" b="1" dirty="0">
                <a:cs typeface="Arial" panose="020B0604020202020204" pitchFamily="34" charset="0"/>
              </a:rPr>
              <a:t>no symptoms</a:t>
            </a:r>
            <a:endParaRPr lang="en-US" sz="1800"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endParaRPr lang="en-US" sz="1800"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r>
              <a:rPr lang="en-US" sz="1800" dirty="0">
                <a:cs typeface="Arial" panose="020B0604020202020204" pitchFamily="34" charset="0"/>
              </a:rPr>
              <a:t>Identify and invite those eligible for screening (aged 52 years until 74</a:t>
            </a:r>
            <a:r>
              <a:rPr lang="en-US" sz="1800" baseline="30000" dirty="0">
                <a:cs typeface="Arial" panose="020B0604020202020204" pitchFamily="34" charset="0"/>
              </a:rPr>
              <a:t>th</a:t>
            </a:r>
            <a:r>
              <a:rPr lang="en-US" sz="1800" dirty="0">
                <a:cs typeface="Arial" panose="020B0604020202020204" pitchFamily="34" charset="0"/>
              </a:rPr>
              <a:t> birthday) at every 2-year interval.  Patients over 75 can still take part: they need to call 0800 707 6060 to request a kit.</a:t>
            </a:r>
          </a:p>
          <a:p>
            <a:pPr marL="285750" indent="-285750" algn="just" defTabSz="914400">
              <a:lnSpc>
                <a:spcPct val="90000"/>
              </a:lnSpc>
              <a:spcAft>
                <a:spcPts val="600"/>
              </a:spcAft>
              <a:buFont typeface="Wingdings" panose="05000000000000000000" pitchFamily="2" charset="2"/>
              <a:buChar char="Ø"/>
            </a:pPr>
            <a:endParaRPr lang="en-US" sz="1800" i="1"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r>
              <a:rPr lang="en-US" sz="1800" dirty="0">
                <a:cs typeface="Arial" panose="020B0604020202020204" pitchFamily="34" charset="0"/>
              </a:rPr>
              <a:t>Recent Age Extension to the BCSP (Patients aged 50 will be invited in 2025): </a:t>
            </a:r>
          </a:p>
          <a:p>
            <a:pPr marL="285750" indent="-285750" algn="just" defTabSz="914400">
              <a:lnSpc>
                <a:spcPct val="90000"/>
              </a:lnSpc>
              <a:spcAft>
                <a:spcPts val="600"/>
              </a:spcAft>
              <a:buFont typeface="Wingdings" panose="05000000000000000000" pitchFamily="2" charset="2"/>
              <a:buChar char="ü"/>
            </a:pPr>
            <a:r>
              <a:rPr lang="en-US" sz="1600" dirty="0">
                <a:cs typeface="Arial" panose="020B0604020202020204" pitchFamily="34" charset="0"/>
              </a:rPr>
              <a:t>56-year-olds from 20</a:t>
            </a:r>
            <a:r>
              <a:rPr lang="en-US" sz="1600" baseline="30000" dirty="0">
                <a:cs typeface="Arial" panose="020B0604020202020204" pitchFamily="34" charset="0"/>
              </a:rPr>
              <a:t>th</a:t>
            </a:r>
            <a:r>
              <a:rPr lang="en-US" sz="1600" dirty="0">
                <a:cs typeface="Arial" panose="020B0604020202020204" pitchFamily="34" charset="0"/>
              </a:rPr>
              <a:t> June 2022 </a:t>
            </a:r>
          </a:p>
          <a:p>
            <a:pPr marL="285750" indent="-285750" algn="just" defTabSz="914400">
              <a:lnSpc>
                <a:spcPct val="90000"/>
              </a:lnSpc>
              <a:spcAft>
                <a:spcPts val="600"/>
              </a:spcAft>
              <a:buFont typeface="Wingdings" panose="05000000000000000000" pitchFamily="2" charset="2"/>
              <a:buChar char="ü"/>
            </a:pPr>
            <a:r>
              <a:rPr lang="en-US" sz="1600" dirty="0">
                <a:cs typeface="Arial" panose="020B0604020202020204" pitchFamily="34" charset="0"/>
              </a:rPr>
              <a:t>58-year-olds from 10</a:t>
            </a:r>
            <a:r>
              <a:rPr lang="en-US" sz="1600" baseline="30000" dirty="0">
                <a:cs typeface="Arial" panose="020B0604020202020204" pitchFamily="34" charset="0"/>
              </a:rPr>
              <a:t>th</a:t>
            </a:r>
            <a:r>
              <a:rPr lang="en-US" sz="1600" dirty="0">
                <a:cs typeface="Arial" panose="020B0604020202020204" pitchFamily="34" charset="0"/>
              </a:rPr>
              <a:t> Aug 2022</a:t>
            </a:r>
          </a:p>
          <a:p>
            <a:pPr marL="285750" indent="-285750" algn="just" defTabSz="914400">
              <a:lnSpc>
                <a:spcPct val="90000"/>
              </a:lnSpc>
              <a:spcAft>
                <a:spcPts val="600"/>
              </a:spcAft>
              <a:buFont typeface="Wingdings" panose="05000000000000000000" pitchFamily="2" charset="2"/>
              <a:buChar char="ü"/>
            </a:pPr>
            <a:r>
              <a:rPr lang="en-US" sz="1600" dirty="0">
                <a:cs typeface="Arial" panose="020B0604020202020204" pitchFamily="34" charset="0"/>
              </a:rPr>
              <a:t>54-year-olds from 25</a:t>
            </a:r>
            <a:r>
              <a:rPr lang="en-US" sz="1600" baseline="30000" dirty="0">
                <a:cs typeface="Arial" panose="020B0604020202020204" pitchFamily="34" charset="0"/>
              </a:rPr>
              <a:t>th</a:t>
            </a:r>
            <a:r>
              <a:rPr lang="en-US" sz="1600" dirty="0">
                <a:cs typeface="Arial" panose="020B0604020202020204" pitchFamily="34" charset="0"/>
              </a:rPr>
              <a:t> Sep 2023</a:t>
            </a:r>
          </a:p>
          <a:p>
            <a:pPr marL="285750" indent="-285750" algn="just" defTabSz="914400">
              <a:lnSpc>
                <a:spcPct val="90000"/>
              </a:lnSpc>
              <a:spcAft>
                <a:spcPts val="600"/>
              </a:spcAft>
              <a:buFont typeface="Wingdings" panose="05000000000000000000" pitchFamily="2" charset="2"/>
              <a:buChar char="ü"/>
            </a:pPr>
            <a:r>
              <a:rPr lang="en-US" sz="1600" dirty="0">
                <a:cs typeface="Arial" panose="020B0604020202020204" pitchFamily="34" charset="0"/>
              </a:rPr>
              <a:t>52-year-olds from  1</a:t>
            </a:r>
            <a:r>
              <a:rPr lang="en-US" sz="1600" baseline="30000" dirty="0">
                <a:cs typeface="Arial" panose="020B0604020202020204" pitchFamily="34" charset="0"/>
              </a:rPr>
              <a:t>st</a:t>
            </a:r>
            <a:r>
              <a:rPr lang="en-US" sz="1600" dirty="0">
                <a:cs typeface="Arial" panose="020B0604020202020204" pitchFamily="34" charset="0"/>
              </a:rPr>
              <a:t> Sep 2024 (anyone born 31</a:t>
            </a:r>
            <a:r>
              <a:rPr lang="en-US" sz="1600" baseline="30000" dirty="0">
                <a:cs typeface="Arial" panose="020B0604020202020204" pitchFamily="34" charset="0"/>
              </a:rPr>
              <a:t>st</a:t>
            </a:r>
            <a:r>
              <a:rPr lang="en-US" sz="1600" dirty="0">
                <a:cs typeface="Arial" panose="020B0604020202020204" pitchFamily="34" charset="0"/>
              </a:rPr>
              <a:t> Aug and before will have to wait until their 54</a:t>
            </a:r>
            <a:r>
              <a:rPr lang="en-US" sz="1600" baseline="30000" dirty="0">
                <a:cs typeface="Arial" panose="020B0604020202020204" pitchFamily="34" charset="0"/>
              </a:rPr>
              <a:t>th</a:t>
            </a:r>
            <a:r>
              <a:rPr lang="en-US" sz="1600" dirty="0">
                <a:cs typeface="Arial" panose="020B0604020202020204" pitchFamily="34" charset="0"/>
              </a:rPr>
              <a:t> birthday to receive their first bowel screening kit)	</a:t>
            </a:r>
          </a:p>
          <a:p>
            <a:pPr marL="285750" indent="-285750" algn="just" defTabSz="914400">
              <a:lnSpc>
                <a:spcPct val="90000"/>
              </a:lnSpc>
              <a:spcAft>
                <a:spcPts val="600"/>
              </a:spcAft>
              <a:buFont typeface="Wingdings" panose="05000000000000000000" pitchFamily="2" charset="2"/>
              <a:buChar char="Ø"/>
            </a:pPr>
            <a:endParaRPr lang="en-US" sz="1800"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r>
              <a:rPr lang="en-US" sz="1800" dirty="0">
                <a:cs typeface="Arial" panose="020B0604020202020204" pitchFamily="34" charset="0"/>
              </a:rPr>
              <a:t>Prevent cancer where possible, and lead to earlier detection, appropriate referral and improved outcomes i.e. better treatment and recovery time</a:t>
            </a:r>
          </a:p>
          <a:p>
            <a:pPr marL="285750" indent="-285750" algn="just" defTabSz="914400">
              <a:lnSpc>
                <a:spcPct val="90000"/>
              </a:lnSpc>
              <a:spcAft>
                <a:spcPts val="600"/>
              </a:spcAft>
              <a:buFont typeface="Wingdings" panose="05000000000000000000" pitchFamily="2" charset="2"/>
              <a:buChar char="Ø"/>
            </a:pPr>
            <a:endParaRPr lang="en-US" sz="1800"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r>
              <a:rPr lang="en-US" sz="1800" dirty="0">
                <a:cs typeface="Arial" panose="020B0604020202020204" pitchFamily="34" charset="0"/>
              </a:rPr>
              <a:t>The BCSP is an NHS Gold Standard Service – all staff required extensive training and accreditation to work for a National Screening </a:t>
            </a:r>
            <a:r>
              <a:rPr lang="en-US" sz="1800" dirty="0" err="1">
                <a:cs typeface="Arial" panose="020B0604020202020204" pitchFamily="34" charset="0"/>
              </a:rPr>
              <a:t>Programme</a:t>
            </a:r>
            <a:endParaRPr lang="en-US" sz="1800" dirty="0">
              <a:cs typeface="Arial" panose="020B0604020202020204" pitchFamily="34" charset="0"/>
            </a:endParaRPr>
          </a:p>
          <a:p>
            <a:pPr algn="just" defTabSz="914400">
              <a:lnSpc>
                <a:spcPct val="90000"/>
              </a:lnSpc>
              <a:spcAft>
                <a:spcPts val="600"/>
              </a:spcAft>
            </a:pPr>
            <a:endParaRPr lang="en-US" sz="1800" dirty="0">
              <a:cs typeface="Arial" panose="020B0604020202020204" pitchFamily="34" charset="0"/>
            </a:endParaRPr>
          </a:p>
          <a:p>
            <a:pPr marL="285750" indent="-285750" algn="just" defTabSz="914400">
              <a:lnSpc>
                <a:spcPct val="90000"/>
              </a:lnSpc>
              <a:spcAft>
                <a:spcPts val="600"/>
              </a:spcAft>
              <a:buFont typeface="Wingdings" panose="05000000000000000000" pitchFamily="2" charset="2"/>
              <a:buChar char="Ø"/>
            </a:pPr>
            <a:endParaRPr lang="en-US" sz="1800" dirty="0">
              <a:cs typeface="Arial" panose="020B0604020202020204" pitchFamily="34" charset="0"/>
            </a:endParaRPr>
          </a:p>
        </p:txBody>
      </p:sp>
    </p:spTree>
    <p:extLst>
      <p:ext uri="{BB962C8B-B14F-4D97-AF65-F5344CB8AC3E}">
        <p14:creationId xmlns:p14="http://schemas.microsoft.com/office/powerpoint/2010/main" val="340971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pic>
        <p:nvPicPr>
          <p:cNvPr id="8" name="Picture 7"/>
          <p:cNvPicPr>
            <a:picLocks noChangeAspect="1"/>
          </p:cNvPicPr>
          <p:nvPr/>
        </p:nvPicPr>
        <p:blipFill>
          <a:blip r:embed="rId3"/>
          <a:stretch>
            <a:fillRect/>
          </a:stretch>
        </p:blipFill>
        <p:spPr>
          <a:xfrm>
            <a:off x="6570509" y="41200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20</a:t>
            </a:fld>
            <a:endParaRPr lang="en-US" dirty="0"/>
          </a:p>
        </p:txBody>
      </p:sp>
      <p:sp>
        <p:nvSpPr>
          <p:cNvPr id="5" name="TextBox 4">
            <a:extLst>
              <a:ext uri="{FF2B5EF4-FFF2-40B4-BE49-F238E27FC236}">
                <a16:creationId xmlns:a16="http://schemas.microsoft.com/office/drawing/2014/main" id="{F406AAA9-6C0C-4479-9BB2-D096628A0C74}"/>
              </a:ext>
            </a:extLst>
          </p:cNvPr>
          <p:cNvSpPr txBox="1"/>
          <p:nvPr/>
        </p:nvSpPr>
        <p:spPr>
          <a:xfrm>
            <a:off x="228600" y="519658"/>
            <a:ext cx="6341909" cy="461665"/>
          </a:xfrm>
          <a:prstGeom prst="rect">
            <a:avLst/>
          </a:prstGeom>
          <a:noFill/>
        </p:spPr>
        <p:txBody>
          <a:bodyPr wrap="square">
            <a:spAutoFit/>
          </a:bodyPr>
          <a:lstStyle/>
          <a:p>
            <a:r>
              <a:rPr lang="en-GB" sz="2400" b="1" dirty="0">
                <a:cs typeface="Arial" panose="020B0604020202020204" pitchFamily="34" charset="0"/>
              </a:rPr>
              <a:t>Resources to Engage Non-Responders</a:t>
            </a:r>
          </a:p>
        </p:txBody>
      </p:sp>
      <p:sp>
        <p:nvSpPr>
          <p:cNvPr id="9" name="TextBox 8">
            <a:extLst>
              <a:ext uri="{FF2B5EF4-FFF2-40B4-BE49-F238E27FC236}">
                <a16:creationId xmlns:a16="http://schemas.microsoft.com/office/drawing/2014/main" id="{F26CA3CB-F70E-4E99-8C59-93AFFBDB8DAE}"/>
              </a:ext>
            </a:extLst>
          </p:cNvPr>
          <p:cNvSpPr txBox="1"/>
          <p:nvPr/>
        </p:nvSpPr>
        <p:spPr>
          <a:xfrm>
            <a:off x="273661" y="1042990"/>
            <a:ext cx="8477250" cy="5647700"/>
          </a:xfrm>
          <a:prstGeom prst="rect">
            <a:avLst/>
          </a:prstGeom>
          <a:noFill/>
        </p:spPr>
        <p:txBody>
          <a:bodyPr wrap="square" rtlCol="0">
            <a:spAutoFit/>
          </a:bodyPr>
          <a:lstStyle/>
          <a:p>
            <a:r>
              <a:rPr lang="en-GB" sz="1400" b="1" dirty="0">
                <a:cs typeface="Arial" panose="020B0604020202020204" pitchFamily="34" charset="0"/>
              </a:rPr>
              <a:t>Promotional materials for in-house campaigns &amp; website:</a:t>
            </a:r>
          </a:p>
          <a:p>
            <a:endParaRPr lang="en-GB" sz="1100" b="1" dirty="0">
              <a:solidFill>
                <a:schemeClr val="accent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How to use bowel screening FIT kit leaflet in various languages – </a:t>
            </a:r>
          </a:p>
          <a:p>
            <a:r>
              <a:rPr lang="en-GB"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https://www.gov.uk/government/publications/bowel-cancer-screening-kit-how-to-use</a:t>
            </a: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NHS bowel cancer screening: helping you decide (FIT kit) in various languages –</a:t>
            </a:r>
          </a:p>
          <a:p>
            <a:r>
              <a:rPr lang="en-GB" sz="12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https://www.gov.uk/government/publications/bowel-cancer-screening-benefits-and-risks</a:t>
            </a: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NHS bowel cancer screening: having a colonoscopy in various languages – </a:t>
            </a:r>
          </a:p>
          <a:p>
            <a:r>
              <a:rPr lang="en-GB" sz="12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https://www.gov.uk/government/publications/bowel-cancer-screening-colonoscopy/bowel-cancer-screening-having-a-colonoscopy-fit</a:t>
            </a: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Easy read guide for patients with learning disabilities – </a:t>
            </a:r>
          </a:p>
          <a:p>
            <a:r>
              <a:rPr lang="en-GB" sz="12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https://www.gov.uk/government/publications/bowel-cancer-screening-easy-guide</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https://assets.publishing.service.gov.uk/government/uploads/system/uploads/attachment_data/file/806904/BCSP_FIT_easy_read_final.pdf</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Having a Colonoscopy easy read guide –</a:t>
            </a:r>
          </a:p>
          <a:p>
            <a:r>
              <a:rPr lang="en-GB" sz="12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https://static1.squarespace.com/static/551cfff9e4b0f74d74cb307e/t/567a9e3edf40f3a5265acabc/1450876478007/easy-guide-having-a-colonoscopy.pdf</a:t>
            </a: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Booklets, posters and fact sheets from Bowel Cancer UK charity – </a:t>
            </a:r>
          </a:p>
          <a:p>
            <a:r>
              <a:rPr lang="en-GB" sz="12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https://www.bowelcanceruk.org.uk/about-bowel-cancer/our-publications/</a:t>
            </a: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Early diagnosis booklets, posters and leaflets from Cancer Research UK charity – </a:t>
            </a:r>
          </a:p>
          <a:p>
            <a:r>
              <a:rPr lang="en-GB" sz="12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https://publications.cancerresearchuk.org/early-diagnosis</a:t>
            </a: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200" dirty="0">
                <a:latin typeface="Arial" panose="020B0604020202020204" pitchFamily="34" charset="0"/>
                <a:cs typeface="Arial" panose="020B0604020202020204" pitchFamily="34" charset="0"/>
              </a:rPr>
              <a:t>Public Health England’s Help Us Help You campaign - </a:t>
            </a:r>
            <a:r>
              <a:rPr lang="en-GB" sz="12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https://campaignresources.phe.gov.uk/resources/search</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24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pic>
        <p:nvPicPr>
          <p:cNvPr id="8" name="Picture 7"/>
          <p:cNvPicPr>
            <a:picLocks noChangeAspect="1"/>
          </p:cNvPicPr>
          <p:nvPr/>
        </p:nvPicPr>
        <p:blipFill>
          <a:blip r:embed="rId3"/>
          <a:stretch>
            <a:fillRect/>
          </a:stretch>
        </p:blipFill>
        <p:spPr>
          <a:xfrm>
            <a:off x="6818973" y="136524"/>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21</a:t>
            </a:fld>
            <a:endParaRPr lang="en-US" dirty="0"/>
          </a:p>
        </p:txBody>
      </p:sp>
      <p:sp>
        <p:nvSpPr>
          <p:cNvPr id="9" name="TextBox 8">
            <a:extLst>
              <a:ext uri="{FF2B5EF4-FFF2-40B4-BE49-F238E27FC236}">
                <a16:creationId xmlns:a16="http://schemas.microsoft.com/office/drawing/2014/main" id="{1280FCAC-ED58-45A5-9CAA-E59D8670900C}"/>
              </a:ext>
            </a:extLst>
          </p:cNvPr>
          <p:cNvSpPr txBox="1"/>
          <p:nvPr/>
        </p:nvSpPr>
        <p:spPr>
          <a:xfrm>
            <a:off x="228600" y="322427"/>
            <a:ext cx="6341909" cy="461665"/>
          </a:xfrm>
          <a:prstGeom prst="rect">
            <a:avLst/>
          </a:prstGeom>
          <a:noFill/>
        </p:spPr>
        <p:txBody>
          <a:bodyPr wrap="square">
            <a:spAutoFit/>
          </a:bodyPr>
          <a:lstStyle/>
          <a:p>
            <a:r>
              <a:rPr lang="en-GB" sz="2400" b="1" dirty="0">
                <a:cs typeface="Arial" panose="020B0604020202020204" pitchFamily="34" charset="0"/>
              </a:rPr>
              <a:t>Resources to Engage Non-Responders</a:t>
            </a:r>
          </a:p>
        </p:txBody>
      </p:sp>
      <p:sp>
        <p:nvSpPr>
          <p:cNvPr id="3" name="TextBox 2">
            <a:extLst>
              <a:ext uri="{FF2B5EF4-FFF2-40B4-BE49-F238E27FC236}">
                <a16:creationId xmlns:a16="http://schemas.microsoft.com/office/drawing/2014/main" id="{5600E203-D885-460E-895E-BBBE33C125A8}"/>
              </a:ext>
            </a:extLst>
          </p:cNvPr>
          <p:cNvSpPr txBox="1"/>
          <p:nvPr/>
        </p:nvSpPr>
        <p:spPr>
          <a:xfrm>
            <a:off x="228600" y="727744"/>
            <a:ext cx="8399929" cy="2893100"/>
          </a:xfrm>
          <a:prstGeom prst="rect">
            <a:avLst/>
          </a:prstGeom>
          <a:noFill/>
        </p:spPr>
        <p:txBody>
          <a:bodyPr wrap="square" rtlCol="0">
            <a:spAutoFit/>
          </a:bodyPr>
          <a:lstStyle/>
          <a:p>
            <a:pPr marL="285750" indent="-285750">
              <a:buFont typeface="Wingdings" panose="05000000000000000000" pitchFamily="2" charset="2"/>
              <a:buChar char="Ø"/>
            </a:pPr>
            <a:r>
              <a:rPr lang="en-GB" sz="1400" dirty="0">
                <a:cs typeface="Arial" panose="020B0604020202020204" pitchFamily="34" charset="0"/>
              </a:rPr>
              <a:t>Translated GP Endorsement Letters and Text Messages:</a:t>
            </a:r>
          </a:p>
          <a:p>
            <a:pPr marL="285750" indent="-285750">
              <a:buFont typeface="Wingdings" panose="05000000000000000000" pitchFamily="2" charset="2"/>
              <a:buChar char="Ø"/>
            </a:pPr>
            <a:endParaRPr lang="en-GB" sz="1400" dirty="0">
              <a:cs typeface="Arial" panose="020B0604020202020204" pitchFamily="34" charset="0"/>
            </a:endParaRPr>
          </a:p>
          <a:p>
            <a:pPr marL="285750" indent="-285750">
              <a:buFont typeface="Wingdings" panose="05000000000000000000" pitchFamily="2" charset="2"/>
              <a:buChar char="Ø"/>
            </a:pPr>
            <a:r>
              <a:rPr lang="en-GB" sz="1400" dirty="0">
                <a:cs typeface="Arial" panose="020B0604020202020204" pitchFamily="34" charset="0"/>
                <a:hlinkClick r:id="rId4">
                  <a:extLst>
                    <a:ext uri="{A12FA001-AC4F-418D-AE19-62706E023703}">
                      <ahyp:hlinkClr xmlns:ahyp="http://schemas.microsoft.com/office/drawing/2018/hyperlinkcolor" val="tx"/>
                    </a:ext>
                  </a:extLst>
                </a:hlinkClick>
              </a:rPr>
              <a:t>https://mft.nhs.uk/mri/services/gastroenterology-and-hepatology/mri-endoscopy/bowel-cancer-screening-programme/</a:t>
            </a:r>
            <a:r>
              <a:rPr lang="en-GB" sz="1400" dirty="0">
                <a:cs typeface="Arial" panose="020B0604020202020204" pitchFamily="34" charset="0"/>
              </a:rPr>
              <a:t> </a:t>
            </a:r>
            <a:r>
              <a:rPr lang="en-GB" sz="1400" i="1" dirty="0">
                <a:cs typeface="Arial" panose="020B0604020202020204" pitchFamily="34" charset="0"/>
              </a:rPr>
              <a:t>(click under News and Blogs section for letters/text)</a:t>
            </a:r>
          </a:p>
          <a:p>
            <a:pPr marL="285750" indent="-285750">
              <a:buFont typeface="Wingdings" panose="05000000000000000000" pitchFamily="2" charset="2"/>
              <a:buChar char="Ø"/>
            </a:pPr>
            <a:endParaRPr lang="en-GB" sz="1400" dirty="0">
              <a:cs typeface="Arial" panose="020B0604020202020204" pitchFamily="34" charset="0"/>
            </a:endParaRPr>
          </a:p>
          <a:p>
            <a:pPr marL="285750" indent="-285750">
              <a:buFont typeface="Wingdings" panose="05000000000000000000" pitchFamily="2" charset="2"/>
              <a:buChar char="Ø"/>
            </a:pPr>
            <a:r>
              <a:rPr lang="en-GB" sz="1400" dirty="0">
                <a:cs typeface="Arial" panose="020B0604020202020204" pitchFamily="34" charset="0"/>
                <a:hlinkClick r:id="rId5">
                  <a:extLst>
                    <a:ext uri="{A12FA001-AC4F-418D-AE19-62706E023703}">
                      <ahyp:hlinkClr xmlns:ahyp="http://schemas.microsoft.com/office/drawing/2018/hyperlinkcolor" val="tx"/>
                    </a:ext>
                  </a:extLst>
                </a:hlinkClick>
              </a:rPr>
              <a:t>AskDoc</a:t>
            </a:r>
            <a:r>
              <a:rPr lang="en-GB" sz="1400" dirty="0">
                <a:cs typeface="Arial" panose="020B0604020202020204" pitchFamily="34" charset="0"/>
              </a:rPr>
              <a:t> videos in local languages (to send to non-responders via text message):</a:t>
            </a:r>
          </a:p>
          <a:p>
            <a:pPr marL="285750" indent="-285750">
              <a:buFont typeface="Wingdings" panose="05000000000000000000" pitchFamily="2" charset="2"/>
              <a:buChar char="Ø"/>
            </a:pPr>
            <a:endParaRPr lang="en-GB" sz="1400" dirty="0">
              <a:cs typeface="Arial" panose="020B0604020202020204" pitchFamily="34" charset="0"/>
            </a:endParaRPr>
          </a:p>
          <a:p>
            <a:pPr marL="285750" indent="-285750">
              <a:buFont typeface="Wingdings" panose="05000000000000000000" pitchFamily="2" charset="2"/>
              <a:buChar char="Ø"/>
            </a:pPr>
            <a:r>
              <a:rPr lang="en-GB" sz="1400" dirty="0">
                <a:cs typeface="Arial" panose="020B0604020202020204" pitchFamily="34" charset="0"/>
                <a:hlinkClick r:id="rId6">
                  <a:extLst>
                    <a:ext uri="{A12FA001-AC4F-418D-AE19-62706E023703}">
                      <ahyp:hlinkClr xmlns:ahyp="http://schemas.microsoft.com/office/drawing/2018/hyperlinkcolor" val="tx"/>
                    </a:ext>
                  </a:extLst>
                </a:hlinkClick>
              </a:rPr>
              <a:t>https://www.youtube.com/playlist?list=PLH_-FJAzzeYbhV0MO7xKUXXJY75XxmuHt</a:t>
            </a:r>
            <a:endParaRPr lang="en-GB" sz="1400" dirty="0">
              <a:cs typeface="Arial" panose="020B0604020202020204" pitchFamily="34" charset="0"/>
            </a:endParaRPr>
          </a:p>
          <a:p>
            <a:pPr marL="285750" indent="-285750">
              <a:buFont typeface="Wingdings" panose="05000000000000000000" pitchFamily="2" charset="2"/>
              <a:buChar char="Ø"/>
            </a:pPr>
            <a:endParaRPr lang="en-GB" sz="1400" dirty="0">
              <a:cs typeface="Arial" panose="020B0604020202020204" pitchFamily="34" charset="0"/>
            </a:endParaRPr>
          </a:p>
          <a:p>
            <a:pPr marL="285750" indent="-285750">
              <a:buFont typeface="Wingdings" panose="05000000000000000000" pitchFamily="2" charset="2"/>
              <a:buChar char="Ø"/>
            </a:pPr>
            <a:r>
              <a:rPr lang="en-GB" sz="1400" dirty="0">
                <a:cs typeface="Arial" panose="020B0604020202020204" pitchFamily="34" charset="0"/>
              </a:rPr>
              <a:t>Telephone script, fact sheet &amp; common enquiries:</a:t>
            </a:r>
          </a:p>
          <a:p>
            <a:pPr marL="285750" indent="-285750">
              <a:buFont typeface="Wingdings" panose="05000000000000000000" pitchFamily="2" charset="2"/>
              <a:buChar char="Ø"/>
            </a:pPr>
            <a:endParaRPr lang="en-GB" sz="1400" dirty="0">
              <a:cs typeface="Arial" panose="020B0604020202020204" pitchFamily="34" charset="0"/>
            </a:endParaRPr>
          </a:p>
          <a:p>
            <a:pPr marL="285750" indent="-285750">
              <a:buFont typeface="Wingdings" panose="05000000000000000000" pitchFamily="2" charset="2"/>
              <a:buChar char="Ø"/>
            </a:pPr>
            <a:r>
              <a:rPr lang="en-GB" sz="1400" dirty="0">
                <a:cs typeface="Arial" panose="020B0604020202020204" pitchFamily="34" charset="0"/>
              </a:rPr>
              <a:t>Information to update GP Website: </a:t>
            </a:r>
          </a:p>
          <a:p>
            <a:endParaRPr lang="en-GB" sz="1400" dirty="0">
              <a:cs typeface="Arial" panose="020B0604020202020204" pitchFamily="34" charset="0"/>
            </a:endParaRPr>
          </a:p>
        </p:txBody>
      </p:sp>
      <p:graphicFrame>
        <p:nvGraphicFramePr>
          <p:cNvPr id="12" name="Object 11">
            <a:extLst>
              <a:ext uri="{FF2B5EF4-FFF2-40B4-BE49-F238E27FC236}">
                <a16:creationId xmlns:a16="http://schemas.microsoft.com/office/drawing/2014/main" id="{BC5BCA80-0DC0-4EF9-85DB-C0DFC1EE2B0E}"/>
              </a:ext>
            </a:extLst>
          </p:cNvPr>
          <p:cNvGraphicFramePr>
            <a:graphicFrameLocks noChangeAspect="1"/>
          </p:cNvGraphicFramePr>
          <p:nvPr>
            <p:extLst>
              <p:ext uri="{D42A27DB-BD31-4B8C-83A1-F6EECF244321}">
                <p14:modId xmlns:p14="http://schemas.microsoft.com/office/powerpoint/2010/main" val="1479428675"/>
              </p:ext>
            </p:extLst>
          </p:nvPr>
        </p:nvGraphicFramePr>
        <p:xfrm>
          <a:off x="4336717" y="2525226"/>
          <a:ext cx="855498" cy="721827"/>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12" name="Object 11">
                        <a:extLst>
                          <a:ext uri="{FF2B5EF4-FFF2-40B4-BE49-F238E27FC236}">
                            <a16:creationId xmlns:a16="http://schemas.microsoft.com/office/drawing/2014/main" id="{BC5BCA80-0DC0-4EF9-85DB-C0DFC1EE2B0E}"/>
                          </a:ext>
                        </a:extLst>
                      </p:cNvPr>
                      <p:cNvPicPr/>
                      <p:nvPr/>
                    </p:nvPicPr>
                    <p:blipFill>
                      <a:blip r:embed="rId8"/>
                      <a:stretch>
                        <a:fillRect/>
                      </a:stretch>
                    </p:blipFill>
                    <p:spPr>
                      <a:xfrm>
                        <a:off x="4336717" y="2525226"/>
                        <a:ext cx="855498" cy="72182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B09D4C9-5F5B-45A3-A693-7E0B1FF28851}"/>
              </a:ext>
            </a:extLst>
          </p:cNvPr>
          <p:cNvGraphicFramePr>
            <a:graphicFrameLocks noChangeAspect="1"/>
          </p:cNvGraphicFramePr>
          <p:nvPr>
            <p:extLst>
              <p:ext uri="{D42A27DB-BD31-4B8C-83A1-F6EECF244321}">
                <p14:modId xmlns:p14="http://schemas.microsoft.com/office/powerpoint/2010/main" val="53982294"/>
              </p:ext>
            </p:extLst>
          </p:nvPr>
        </p:nvGraphicFramePr>
        <p:xfrm>
          <a:off x="3378759" y="2935371"/>
          <a:ext cx="738802" cy="623364"/>
        </p:xfrm>
        <a:graphic>
          <a:graphicData uri="http://schemas.openxmlformats.org/presentationml/2006/ole">
            <mc:AlternateContent xmlns:mc="http://schemas.openxmlformats.org/markup-compatibility/2006">
              <mc:Choice xmlns:v="urn:schemas-microsoft-com:vml" Requires="v">
                <p:oleObj name="Document" showAsIcon="1" r:id="rId9" imgW="914400" imgH="772200" progId="Word.Document.12">
                  <p:embed/>
                </p:oleObj>
              </mc:Choice>
              <mc:Fallback>
                <p:oleObj name="Document" showAsIcon="1" r:id="rId9" imgW="914400" imgH="772200" progId="Word.Document.12">
                  <p:embed/>
                  <p:pic>
                    <p:nvPicPr>
                      <p:cNvPr id="13" name="Object 12">
                        <a:extLst>
                          <a:ext uri="{FF2B5EF4-FFF2-40B4-BE49-F238E27FC236}">
                            <a16:creationId xmlns:a16="http://schemas.microsoft.com/office/drawing/2014/main" id="{EB09D4C9-5F5B-45A3-A693-7E0B1FF28851}"/>
                          </a:ext>
                        </a:extLst>
                      </p:cNvPr>
                      <p:cNvPicPr/>
                      <p:nvPr/>
                    </p:nvPicPr>
                    <p:blipFill>
                      <a:blip r:embed="rId10"/>
                      <a:stretch>
                        <a:fillRect/>
                      </a:stretch>
                    </p:blipFill>
                    <p:spPr>
                      <a:xfrm>
                        <a:off x="3378759" y="2935371"/>
                        <a:ext cx="738802" cy="623364"/>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BCDAF3E8-2453-48A5-ABB5-C066F323B505}"/>
              </a:ext>
            </a:extLst>
          </p:cNvPr>
          <p:cNvSpPr txBox="1"/>
          <p:nvPr/>
        </p:nvSpPr>
        <p:spPr>
          <a:xfrm>
            <a:off x="228600" y="3790674"/>
            <a:ext cx="8770775" cy="2308324"/>
          </a:xfrm>
          <a:prstGeom prst="rect">
            <a:avLst/>
          </a:prstGeom>
          <a:noFill/>
          <a:ln>
            <a:noFill/>
          </a:ln>
        </p:spPr>
        <p:txBody>
          <a:bodyPr wrap="square" rtlCol="0">
            <a:spAutoFit/>
          </a:bodyPr>
          <a:lstStyle/>
          <a:p>
            <a:r>
              <a:rPr lang="en-GB" sz="1800" b="1" dirty="0">
                <a:latin typeface="Arial" panose="020B0604020202020204" pitchFamily="34" charset="0"/>
                <a:cs typeface="Arial" panose="020B0604020202020204" pitchFamily="34" charset="0"/>
              </a:rPr>
              <a:t>Video links to send to patient’s mobile phone/GP waiting area &amp; website:</a:t>
            </a:r>
          </a:p>
          <a:p>
            <a:endParaRPr lang="en-GB" sz="1400" dirty="0">
              <a:solidFill>
                <a:schemeClr val="accent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1400" dirty="0">
                <a:cs typeface="Arial" panose="020B0604020202020204" pitchFamily="34" charset="0"/>
              </a:rPr>
              <a:t>How to complete the bowel screening FIT kit video (subtitled in various languages) - </a:t>
            </a:r>
            <a:r>
              <a:rPr lang="en-GB" sz="1400" u="sng" dirty="0">
                <a:cs typeface="Arial" panose="020B0604020202020204" pitchFamily="34" charset="0"/>
                <a:hlinkClick r:id="rId11">
                  <a:extLst>
                    <a:ext uri="{A12FA001-AC4F-418D-AE19-62706E023703}">
                      <ahyp:hlinkClr xmlns:ahyp="http://schemas.microsoft.com/office/drawing/2018/hyperlinkcolor" val="tx"/>
                    </a:ext>
                  </a:extLst>
                </a:hlinkClick>
              </a:rPr>
              <a:t>https://vimeo.com/showcase/6663813/</a:t>
            </a:r>
            <a:endParaRPr lang="en-GB" sz="1400" u="sng" dirty="0">
              <a:cs typeface="Arial" panose="020B0604020202020204" pitchFamily="34" charset="0"/>
            </a:endParaRPr>
          </a:p>
          <a:p>
            <a:pPr marL="342900" indent="-342900">
              <a:buFont typeface="Wingdings" panose="05000000000000000000" pitchFamily="2" charset="2"/>
              <a:buChar char="Ø"/>
            </a:pPr>
            <a:endParaRPr lang="en-GB" sz="1400" u="sng" dirty="0">
              <a:cs typeface="Arial" panose="020B0604020202020204" pitchFamily="34" charset="0"/>
            </a:endParaRPr>
          </a:p>
          <a:p>
            <a:pPr marL="342900" indent="-342900">
              <a:buFont typeface="Wingdings" panose="05000000000000000000" pitchFamily="2" charset="2"/>
              <a:buChar char="Ø"/>
            </a:pPr>
            <a:r>
              <a:rPr lang="en-GB" sz="1400" dirty="0">
                <a:cs typeface="Arial" panose="020B0604020202020204" pitchFamily="34" charset="0"/>
              </a:rPr>
              <a:t>Cancer Research how to complete FIT kit video - </a:t>
            </a:r>
            <a:r>
              <a:rPr lang="en-GB" sz="1400" dirty="0">
                <a:cs typeface="Arial" panose="020B0604020202020204" pitchFamily="34" charset="0"/>
                <a:hlinkClick r:id="rId12">
                  <a:extLst>
                    <a:ext uri="{A12FA001-AC4F-418D-AE19-62706E023703}">
                      <ahyp:hlinkClr xmlns:ahyp="http://schemas.microsoft.com/office/drawing/2018/hyperlinkcolor" val="tx"/>
                    </a:ext>
                  </a:extLst>
                </a:hlinkClick>
              </a:rPr>
              <a:t>https://www.youtube.com/watch?v=il6VSceMWfM</a:t>
            </a:r>
            <a:endParaRPr lang="en-GB" sz="1400" dirty="0">
              <a:cs typeface="Arial" panose="020B0604020202020204" pitchFamily="34" charset="0"/>
            </a:endParaRPr>
          </a:p>
          <a:p>
            <a:pPr marL="342900" indent="-342900">
              <a:buFont typeface="Wingdings" panose="05000000000000000000" pitchFamily="2" charset="2"/>
              <a:buChar char="Ø"/>
            </a:pPr>
            <a:endParaRPr lang="en-GB" sz="1400" u="sng" dirty="0">
              <a:cs typeface="Arial" panose="020B0604020202020204" pitchFamily="34" charset="0"/>
            </a:endParaRPr>
          </a:p>
          <a:p>
            <a:pPr marL="342900" indent="-342900">
              <a:buFont typeface="Wingdings" panose="05000000000000000000" pitchFamily="2" charset="2"/>
              <a:buChar char="Ø"/>
            </a:pPr>
            <a:r>
              <a:rPr lang="en-GB" sz="1400" dirty="0">
                <a:cs typeface="Arial" panose="020B0604020202020204" pitchFamily="34" charset="0"/>
              </a:rPr>
              <a:t>What happens during a colonoscopy video - </a:t>
            </a:r>
            <a:r>
              <a:rPr lang="en-GB" sz="1400" dirty="0">
                <a:cs typeface="Arial" panose="020B0604020202020204" pitchFamily="34" charset="0"/>
                <a:hlinkClick r:id="rId13">
                  <a:extLst>
                    <a:ext uri="{A12FA001-AC4F-418D-AE19-62706E023703}">
                      <ahyp:hlinkClr xmlns:ahyp="http://schemas.microsoft.com/office/drawing/2018/hyperlinkcolor" val="tx"/>
                    </a:ext>
                  </a:extLst>
                </a:hlinkClick>
              </a:rPr>
              <a:t>https://www.youtube.com/watch?v=wK2imf6w8Pw</a:t>
            </a:r>
            <a:endParaRPr lang="en-GB" sz="1400" dirty="0">
              <a:cs typeface="Arial" panose="020B0604020202020204" pitchFamily="34" charset="0"/>
            </a:endParaRPr>
          </a:p>
          <a:p>
            <a:pPr marL="342900" indent="-342900">
              <a:buFont typeface="Wingdings" panose="05000000000000000000" pitchFamily="2" charset="2"/>
              <a:buChar char="Ø"/>
            </a:pPr>
            <a:endParaRPr lang="en-GB" sz="1400" u="sng" dirty="0">
              <a:cs typeface="Arial" panose="020B0604020202020204" pitchFamily="34" charset="0"/>
            </a:endParaRPr>
          </a:p>
          <a:p>
            <a:pPr marL="342900" indent="-342900">
              <a:buFont typeface="Wingdings" panose="05000000000000000000" pitchFamily="2" charset="2"/>
              <a:buChar char="Ø"/>
            </a:pPr>
            <a:r>
              <a:rPr lang="en-GB" sz="1400" dirty="0">
                <a:cs typeface="Arial" panose="020B0604020202020204" pitchFamily="34" charset="0"/>
              </a:rPr>
              <a:t>Bowel screening and Covid-19 video - </a:t>
            </a:r>
            <a:r>
              <a:rPr lang="en-GB" sz="1400" dirty="0">
                <a:cs typeface="Arial" panose="020B0604020202020204" pitchFamily="34" charset="0"/>
                <a:hlinkClick r:id="rId14">
                  <a:extLst>
                    <a:ext uri="{A12FA001-AC4F-418D-AE19-62706E023703}">
                      <ahyp:hlinkClr xmlns:ahyp="http://schemas.microsoft.com/office/drawing/2018/hyperlinkcolor" val="tx"/>
                    </a:ext>
                  </a:extLst>
                </a:hlinkClick>
              </a:rPr>
              <a:t>https://www.youtube.com/watch?v=m3PZEkfEnYk</a:t>
            </a:r>
            <a:endParaRPr lang="en-GB" sz="1400" dirty="0">
              <a:cs typeface="Arial" panose="020B0604020202020204" pitchFamily="34" charset="0"/>
            </a:endParaRPr>
          </a:p>
        </p:txBody>
      </p:sp>
    </p:spTree>
    <p:extLst>
      <p:ext uri="{BB962C8B-B14F-4D97-AF65-F5344CB8AC3E}">
        <p14:creationId xmlns:p14="http://schemas.microsoft.com/office/powerpoint/2010/main" val="53064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15E94-8854-D288-11D1-77461C7A84C0}"/>
              </a:ext>
            </a:extLst>
          </p:cNvPr>
          <p:cNvSpPr>
            <a:spLocks noGrp="1"/>
          </p:cNvSpPr>
          <p:nvPr>
            <p:ph idx="1"/>
          </p:nvPr>
        </p:nvSpPr>
        <p:spPr>
          <a:xfrm>
            <a:off x="419642" y="1306782"/>
            <a:ext cx="8332471" cy="3803036"/>
          </a:xfrm>
        </p:spPr>
        <p:txBody>
          <a:bodyPr>
            <a:noAutofit/>
          </a:bodyPr>
          <a:lstStyle/>
          <a:p>
            <a:r>
              <a:rPr lang="en-GB" sz="1600" dirty="0">
                <a:latin typeface="Arial" panose="020B0604020202020204" pitchFamily="34" charset="0"/>
                <a:ea typeface="Calibri" panose="020F0502020204030204" pitchFamily="34" charset="0"/>
                <a:cs typeface="Arial" panose="020B0604020202020204" pitchFamily="34" charset="0"/>
              </a:rPr>
              <a:t>National BCSP Campaign 20/02/23 to 31/03/23:  </a:t>
            </a:r>
            <a:r>
              <a:rPr lang="en-GB" sz="1600" dirty="0">
                <a:latin typeface="Arial" panose="020B0604020202020204" pitchFamily="34" charset="0"/>
                <a:cs typeface="Arial" panose="020B0604020202020204" pitchFamily="34" charset="0"/>
                <a:hlinkClick r:id="rId3"/>
              </a:rPr>
              <a:t>Campaign Resource Centre (dhsc.gov.uk)</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Posters, social media videos, logos, TV commercial, digital screens, esignatures, community radio, campaign toolkit</a:t>
            </a:r>
          </a:p>
          <a:p>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latin typeface="Arial" panose="020B0604020202020204" pitchFamily="34" charset="0"/>
                <a:ea typeface="Calibri" panose="020F0502020204030204" pitchFamily="34" charset="0"/>
                <a:cs typeface="Arial" panose="020B0604020202020204" pitchFamily="34" charset="0"/>
              </a:rPr>
              <a:t>Bowel cancer screening campaign webinar: </a:t>
            </a:r>
            <a:r>
              <a:rPr lang="en-US" sz="1600" dirty="0">
                <a:latin typeface="Arial" panose="020B0604020202020204" pitchFamily="34" charset="0"/>
                <a:cs typeface="Arial" panose="020B0604020202020204" pitchFamily="34" charset="0"/>
                <a:hlinkClick r:id="rId4"/>
              </a:rPr>
              <a:t>Bowel cancer screening campaign webinar 03.02.2023 - CommsLink - FutureNHS Collaboration Platform</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D758BC4-E3B5-DC45-54C8-B21DAB1393C0}"/>
              </a:ext>
            </a:extLst>
          </p:cNvPr>
          <p:cNvSpPr>
            <a:spLocks noGrp="1"/>
          </p:cNvSpPr>
          <p:nvPr>
            <p:ph type="title"/>
          </p:nvPr>
        </p:nvSpPr>
        <p:spPr>
          <a:xfrm>
            <a:off x="515438" y="336187"/>
            <a:ext cx="8140881" cy="504128"/>
          </a:xfrm>
        </p:spPr>
        <p:txBody>
          <a:bodyPr>
            <a:noAutofit/>
          </a:bodyPr>
          <a:lstStyle/>
          <a:p>
            <a:r>
              <a:rPr lang="en-GB" sz="2000" b="1" dirty="0">
                <a:latin typeface="Calibri" panose="020F0502020204030204" pitchFamily="34" charset="0"/>
              </a:rPr>
              <a:t>New Promotional and Campaign Resources! </a:t>
            </a:r>
            <a:endParaRPr lang="en-GB" sz="2000" dirty="0">
              <a:latin typeface="+mn-lt"/>
            </a:endParaRPr>
          </a:p>
        </p:txBody>
      </p:sp>
      <p:pic>
        <p:nvPicPr>
          <p:cNvPr id="5" name="Picture 4">
            <a:extLst>
              <a:ext uri="{FF2B5EF4-FFF2-40B4-BE49-F238E27FC236}">
                <a16:creationId xmlns:a16="http://schemas.microsoft.com/office/drawing/2014/main" id="{9C19CA09-CDF1-9375-0DF5-04D950355F49}"/>
              </a:ext>
            </a:extLst>
          </p:cNvPr>
          <p:cNvPicPr>
            <a:picLocks noChangeAspect="1"/>
          </p:cNvPicPr>
          <p:nvPr/>
        </p:nvPicPr>
        <p:blipFill>
          <a:blip r:embed="rId5"/>
          <a:stretch>
            <a:fillRect/>
          </a:stretch>
        </p:blipFill>
        <p:spPr>
          <a:xfrm>
            <a:off x="225987" y="2505985"/>
            <a:ext cx="3694669" cy="2208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87C91F0-04F5-8D8F-4F2F-B7CF35D1AABE}"/>
              </a:ext>
            </a:extLst>
          </p:cNvPr>
          <p:cNvPicPr>
            <a:picLocks noChangeAspect="1"/>
          </p:cNvPicPr>
          <p:nvPr/>
        </p:nvPicPr>
        <p:blipFill>
          <a:blip r:embed="rId6"/>
          <a:stretch>
            <a:fillRect/>
          </a:stretch>
        </p:blipFill>
        <p:spPr>
          <a:xfrm>
            <a:off x="6021078" y="2505985"/>
            <a:ext cx="2924690" cy="2021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9A2486E7-8428-6672-F2C9-41E52E282807}"/>
              </a:ext>
            </a:extLst>
          </p:cNvPr>
          <p:cNvPicPr>
            <a:picLocks noChangeAspect="1"/>
          </p:cNvPicPr>
          <p:nvPr/>
        </p:nvPicPr>
        <p:blipFill>
          <a:blip r:embed="rId7"/>
          <a:stretch>
            <a:fillRect/>
          </a:stretch>
        </p:blipFill>
        <p:spPr>
          <a:xfrm>
            <a:off x="4198827" y="2505984"/>
            <a:ext cx="1564801" cy="2208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586668-2342-5E94-A013-E95BDEF08BDF}"/>
              </a:ext>
            </a:extLst>
          </p:cNvPr>
          <p:cNvPicPr>
            <a:picLocks noChangeAspect="1"/>
          </p:cNvPicPr>
          <p:nvPr/>
        </p:nvPicPr>
        <p:blipFill>
          <a:blip r:embed="rId8"/>
          <a:stretch>
            <a:fillRect/>
          </a:stretch>
        </p:blipFill>
        <p:spPr>
          <a:xfrm>
            <a:off x="6818973" y="136524"/>
            <a:ext cx="2180402" cy="676274"/>
          </a:xfrm>
          <a:prstGeom prst="rect">
            <a:avLst/>
          </a:prstGeom>
        </p:spPr>
      </p:pic>
    </p:spTree>
    <p:extLst>
      <p:ext uri="{BB962C8B-B14F-4D97-AF65-F5344CB8AC3E}">
        <p14:creationId xmlns:p14="http://schemas.microsoft.com/office/powerpoint/2010/main" val="61629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pic>
        <p:nvPicPr>
          <p:cNvPr id="8" name="Picture 7"/>
          <p:cNvPicPr>
            <a:picLocks noChangeAspect="1"/>
          </p:cNvPicPr>
          <p:nvPr/>
        </p:nvPicPr>
        <p:blipFill>
          <a:blip r:embed="rId3"/>
          <a:stretch>
            <a:fillRect/>
          </a:stretch>
        </p:blipFill>
        <p:spPr>
          <a:xfrm>
            <a:off x="6570509" y="41200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23</a:t>
            </a:fld>
            <a:endParaRPr lang="en-US" dirty="0"/>
          </a:p>
        </p:txBody>
      </p:sp>
      <p:sp>
        <p:nvSpPr>
          <p:cNvPr id="5" name="TextBox 4">
            <a:extLst>
              <a:ext uri="{FF2B5EF4-FFF2-40B4-BE49-F238E27FC236}">
                <a16:creationId xmlns:a16="http://schemas.microsoft.com/office/drawing/2014/main" id="{F406AAA9-6C0C-4479-9BB2-D096628A0C74}"/>
              </a:ext>
            </a:extLst>
          </p:cNvPr>
          <p:cNvSpPr txBox="1"/>
          <p:nvPr/>
        </p:nvSpPr>
        <p:spPr>
          <a:xfrm>
            <a:off x="228600" y="519658"/>
            <a:ext cx="6341909" cy="461665"/>
          </a:xfrm>
          <a:prstGeom prst="rect">
            <a:avLst/>
          </a:prstGeom>
          <a:noFill/>
        </p:spPr>
        <p:txBody>
          <a:bodyPr wrap="square">
            <a:spAutoFit/>
          </a:bodyPr>
          <a:lstStyle/>
          <a:p>
            <a:r>
              <a:rPr lang="en-GB" sz="2400" b="1" dirty="0">
                <a:cs typeface="Arial" panose="020B0604020202020204" pitchFamily="34" charset="0"/>
              </a:rPr>
              <a:t>Further Training Opportunities </a:t>
            </a:r>
            <a:r>
              <a:rPr lang="en-GB" sz="1200" b="1" dirty="0">
                <a:cs typeface="Arial" panose="020B0604020202020204" pitchFamily="34" charset="0"/>
              </a:rPr>
              <a:t>(updated 26/11/23)</a:t>
            </a:r>
            <a:endParaRPr lang="en-GB" sz="2400" b="1" dirty="0">
              <a:cs typeface="Arial" panose="020B0604020202020204" pitchFamily="34" charset="0"/>
            </a:endParaRPr>
          </a:p>
        </p:txBody>
      </p:sp>
      <p:sp>
        <p:nvSpPr>
          <p:cNvPr id="4" name="TextBox 3">
            <a:extLst>
              <a:ext uri="{FF2B5EF4-FFF2-40B4-BE49-F238E27FC236}">
                <a16:creationId xmlns:a16="http://schemas.microsoft.com/office/drawing/2014/main" id="{FA5A25BF-378B-BAA1-C71C-3C58F8B36FBA}"/>
              </a:ext>
            </a:extLst>
          </p:cNvPr>
          <p:cNvSpPr txBox="1"/>
          <p:nvPr/>
        </p:nvSpPr>
        <p:spPr>
          <a:xfrm>
            <a:off x="228600" y="1324473"/>
            <a:ext cx="8286750" cy="4054956"/>
          </a:xfrm>
          <a:prstGeom prst="rect">
            <a:avLst/>
          </a:prstGeom>
          <a:noFill/>
        </p:spPr>
        <p:txBody>
          <a:bodyPr wrap="square">
            <a:spAutoFit/>
          </a:bodyPr>
          <a:lstStyle/>
          <a:p>
            <a:pPr marL="283464" indent="-283464" algn="l" rtl="0" eaLnBrk="1" latinLnBrk="0" hangingPunct="1">
              <a:spcBef>
                <a:spcPts val="0"/>
              </a:spcBef>
              <a:spcAft>
                <a:spcPts val="0"/>
              </a:spcAft>
              <a:buClrTx/>
              <a:buSzPts val="1800"/>
              <a:buFont typeface="Wingdings" panose="05000000000000000000" pitchFamily="2" charset="2"/>
              <a:buChar char="Ø"/>
            </a:pPr>
            <a:r>
              <a:rPr lang="en-US" sz="2000" kern="1200" dirty="0">
                <a:effectLst/>
                <a:ea typeface="+mn-ea"/>
                <a:cs typeface="Arial" panose="020B0604020202020204" pitchFamily="34" charset="0"/>
              </a:rPr>
              <a:t>Answer Cancer - </a:t>
            </a:r>
            <a:r>
              <a:rPr lang="en-US" sz="2000" kern="1200" dirty="0">
                <a:effectLst/>
                <a:ea typeface="+mn-ea"/>
                <a:cs typeface="Arial" panose="020B0604020202020204" pitchFamily="34" charset="0"/>
                <a:hlinkClick r:id="rId4">
                  <a:extLst>
                    <a:ext uri="{A12FA001-AC4F-418D-AE19-62706E023703}">
                      <ahyp:hlinkClr xmlns:ahyp="http://schemas.microsoft.com/office/drawing/2018/hyperlinkcolor" val="tx"/>
                    </a:ext>
                  </a:extLst>
                </a:hlinkClick>
              </a:rPr>
              <a:t>https://www.answercancergm.org.uk/</a:t>
            </a:r>
            <a:endParaRPr lang="en-GB" sz="2000" dirty="0">
              <a:effectLst/>
            </a:endParaRPr>
          </a:p>
          <a:p>
            <a:pPr marL="0" algn="l" rtl="0" eaLnBrk="1" latinLnBrk="0" hangingPunct="1">
              <a:spcBef>
                <a:spcPts val="0"/>
              </a:spcBef>
              <a:spcAft>
                <a:spcPts val="0"/>
              </a:spcAft>
            </a:pPr>
            <a:r>
              <a:rPr lang="en-US" sz="1200" kern="1200" dirty="0">
                <a:effectLst/>
                <a:ea typeface="+mn-ea"/>
                <a:cs typeface="Arial" panose="020B0604020202020204" pitchFamily="34" charset="0"/>
                <a:hlinkClick r:id="rId5">
                  <a:extLst>
                    <a:ext uri="{A12FA001-AC4F-418D-AE19-62706E023703}">
                      <ahyp:hlinkClr xmlns:ahyp="http://schemas.microsoft.com/office/drawing/2018/hyperlinkcolor" val="tx"/>
                    </a:ext>
                  </a:extLst>
                </a:hlinkClick>
              </a:rPr>
              <a:t>https://www.answercancergm.org.uk/training-courses/</a:t>
            </a:r>
            <a:endParaRPr lang="en-US" sz="1200" kern="1200" dirty="0">
              <a:effectLst/>
              <a:ea typeface="+mn-ea"/>
              <a:cs typeface="Arial" panose="020B0604020202020204" pitchFamily="34" charset="0"/>
            </a:endParaRPr>
          </a:p>
          <a:p>
            <a:pPr marL="0" algn="l" rtl="0" eaLnBrk="1" latinLnBrk="0" hangingPunct="1">
              <a:spcBef>
                <a:spcPts val="0"/>
              </a:spcBef>
              <a:spcAft>
                <a:spcPts val="0"/>
              </a:spcAft>
            </a:pPr>
            <a:endParaRPr lang="en-GB" dirty="0">
              <a:effectLst/>
            </a:endParaRPr>
          </a:p>
          <a:p>
            <a:pPr marL="285750" indent="-285750" algn="l" rtl="0" eaLnBrk="1" latinLnBrk="0" hangingPunct="1">
              <a:spcBef>
                <a:spcPts val="0"/>
              </a:spcBef>
              <a:spcAft>
                <a:spcPts val="0"/>
              </a:spcAft>
              <a:buFont typeface="Wingdings" panose="05000000000000000000" pitchFamily="2" charset="2"/>
              <a:buChar char="Ø"/>
            </a:pPr>
            <a:r>
              <a:rPr lang="en-US" sz="1800" kern="1200" dirty="0">
                <a:effectLst/>
                <a:ea typeface="+mn-ea"/>
                <a:cs typeface="Arial" panose="020B0604020202020204" pitchFamily="34" charset="0"/>
              </a:rPr>
              <a:t>GatewayC  - https://www.gatewayc.org.uk/</a:t>
            </a:r>
            <a:endParaRPr lang="en-GB" sz="1800" dirty="0">
              <a:effectLst/>
            </a:endParaRPr>
          </a:p>
          <a:p>
            <a:pPr marL="0" algn="l" rtl="0" eaLnBrk="1" latinLnBrk="0" hangingPunct="1">
              <a:spcBef>
                <a:spcPts val="0"/>
              </a:spcBef>
              <a:spcAft>
                <a:spcPts val="0"/>
              </a:spcAft>
            </a:pPr>
            <a:r>
              <a:rPr lang="en-GB" sz="1200" kern="1200" dirty="0">
                <a:effectLst/>
                <a:ea typeface="+mn-ea"/>
                <a:cs typeface="Arial" panose="020B0604020202020204" pitchFamily="34" charset="0"/>
                <a:hlinkClick r:id="rId6">
                  <a:extLst>
                    <a:ext uri="{A12FA001-AC4F-418D-AE19-62706E023703}">
                      <ahyp:hlinkClr xmlns:ahyp="http://schemas.microsoft.com/office/drawing/2018/hyperlinkcolor" val="tx"/>
                    </a:ext>
                  </a:extLst>
                </a:hlinkClick>
              </a:rPr>
              <a:t>https://www.gatewayc.org.uk/courses/national-screening-programmes-bowel-screening/</a:t>
            </a:r>
            <a:endParaRPr lang="en-GB" dirty="0">
              <a:effectLst/>
            </a:endParaRPr>
          </a:p>
          <a:p>
            <a:pPr marL="283464" indent="-283464" algn="l" rtl="0" eaLnBrk="1" latinLnBrk="0" hangingPunct="1">
              <a:spcBef>
                <a:spcPts val="0"/>
              </a:spcBef>
              <a:spcAft>
                <a:spcPts val="0"/>
              </a:spcAft>
            </a:pPr>
            <a:endParaRPr lang="en-GB" sz="1600" kern="1200" dirty="0">
              <a:effectLst/>
              <a:ea typeface="+mn-ea"/>
              <a:cs typeface="Arial" panose="020B0604020202020204" pitchFamily="34" charset="0"/>
            </a:endParaRPr>
          </a:p>
          <a:p>
            <a:pPr marL="285750" indent="-285750" algn="l" rtl="0" eaLnBrk="1" latinLnBrk="0" hangingPunct="1">
              <a:spcBef>
                <a:spcPts val="0"/>
              </a:spcBef>
              <a:spcAft>
                <a:spcPts val="0"/>
              </a:spcAft>
              <a:buFont typeface="Wingdings" panose="05000000000000000000" pitchFamily="2" charset="2"/>
              <a:buChar char="Ø"/>
            </a:pPr>
            <a:r>
              <a:rPr lang="en-GB" sz="1800" kern="1200" dirty="0">
                <a:effectLst/>
                <a:ea typeface="+mn-ea"/>
                <a:cs typeface="Arial" panose="020B0604020202020204" pitchFamily="34" charset="0"/>
              </a:rPr>
              <a:t>World Cancer Research Fund - </a:t>
            </a:r>
            <a:r>
              <a:rPr lang="en-GB" sz="1800" kern="1200" dirty="0">
                <a:effectLst/>
                <a:ea typeface="+mn-ea"/>
                <a:cs typeface="Arial" panose="020B0604020202020204" pitchFamily="34" charset="0"/>
                <a:hlinkClick r:id="rId7">
                  <a:extLst>
                    <a:ext uri="{A12FA001-AC4F-418D-AE19-62706E023703}">
                      <ahyp:hlinkClr xmlns:ahyp="http://schemas.microsoft.com/office/drawing/2018/hyperlinkcolor" val="tx"/>
                    </a:ext>
                  </a:extLst>
                </a:hlinkClick>
              </a:rPr>
              <a:t>https://www.wcrf-uk.org/</a:t>
            </a:r>
            <a:endParaRPr lang="en-GB" sz="1800" dirty="0">
              <a:effectLst/>
            </a:endParaRPr>
          </a:p>
          <a:p>
            <a:pPr marL="0" algn="l" rtl="0" eaLnBrk="1" latinLnBrk="0" hangingPunct="1">
              <a:spcBef>
                <a:spcPts val="0"/>
              </a:spcBef>
              <a:spcAft>
                <a:spcPts val="0"/>
              </a:spcAft>
            </a:pPr>
            <a:r>
              <a:rPr lang="en-GB" sz="1200" kern="1200" dirty="0">
                <a:effectLst/>
                <a:ea typeface="+mn-ea"/>
                <a:cs typeface="Arial" panose="020B0604020202020204" pitchFamily="34" charset="0"/>
                <a:hlinkClick r:id="rId8">
                  <a:extLst>
                    <a:ext uri="{A12FA001-AC4F-418D-AE19-62706E023703}">
                      <ahyp:hlinkClr xmlns:ahyp="http://schemas.microsoft.com/office/drawing/2018/hyperlinkcolor" val="tx"/>
                    </a:ext>
                  </a:extLst>
                </a:hlinkClick>
              </a:rPr>
              <a:t>https://www.wcrf-uk.org/health-professionals/cpd-for-health-professionals/online-cancer-prevention-course/</a:t>
            </a:r>
            <a:endParaRPr lang="en-GB" dirty="0">
              <a:effectLst/>
            </a:endParaRPr>
          </a:p>
          <a:p>
            <a:pPr marL="283464" indent="-283464" algn="l" rtl="0" eaLnBrk="1" latinLnBrk="0" hangingPunct="1">
              <a:spcBef>
                <a:spcPts val="0"/>
              </a:spcBef>
              <a:spcAft>
                <a:spcPts val="0"/>
              </a:spcAft>
            </a:pPr>
            <a:endParaRPr lang="en-GB" sz="1600" kern="1200" dirty="0">
              <a:effectLst/>
              <a:ea typeface="+mn-ea"/>
              <a:cs typeface="Arial" panose="020B0604020202020204" pitchFamily="34" charset="0"/>
            </a:endParaRPr>
          </a:p>
          <a:p>
            <a:pPr marL="285750" indent="-285750" algn="l" rtl="0" eaLnBrk="1" latinLnBrk="0" hangingPunct="1">
              <a:spcBef>
                <a:spcPts val="0"/>
              </a:spcBef>
              <a:spcAft>
                <a:spcPts val="0"/>
              </a:spcAft>
              <a:buFont typeface="Wingdings" panose="05000000000000000000" pitchFamily="2" charset="2"/>
              <a:buChar char="Ø"/>
            </a:pPr>
            <a:r>
              <a:rPr lang="en-GB" sz="1800" kern="1200" dirty="0">
                <a:effectLst/>
                <a:ea typeface="+mn-ea"/>
                <a:cs typeface="Arial" panose="020B0604020202020204" pitchFamily="34" charset="0"/>
              </a:rPr>
              <a:t>NHS England elearning for healthcare - </a:t>
            </a:r>
            <a:r>
              <a:rPr lang="en-GB" sz="1800" kern="1200" dirty="0">
                <a:effectLst/>
                <a:ea typeface="+mn-ea"/>
                <a:cs typeface="Arial" panose="020B0604020202020204" pitchFamily="34" charset="0"/>
                <a:hlinkClick r:id="rId9">
                  <a:extLst>
                    <a:ext uri="{A12FA001-AC4F-418D-AE19-62706E023703}">
                      <ahyp:hlinkClr xmlns:ahyp="http://schemas.microsoft.com/office/drawing/2018/hyperlinkcolor" val="tx"/>
                    </a:ext>
                  </a:extLst>
                </a:hlinkClick>
              </a:rPr>
              <a:t>https://portal.e-lfh.org.uk/</a:t>
            </a:r>
            <a:endParaRPr lang="en-GB" sz="1800" dirty="0">
              <a:effectLst/>
            </a:endParaRPr>
          </a:p>
          <a:p>
            <a:pPr marL="0" algn="l" rtl="0" eaLnBrk="1" latinLnBrk="0" hangingPunct="1">
              <a:spcBef>
                <a:spcPts val="0"/>
              </a:spcBef>
              <a:spcAft>
                <a:spcPts val="0"/>
              </a:spcAft>
            </a:pPr>
            <a:r>
              <a:rPr lang="en-GB" sz="1200" kern="1200" dirty="0">
                <a:effectLst/>
                <a:ea typeface="+mn-ea"/>
                <a:cs typeface="Arial" panose="020B0604020202020204" pitchFamily="34" charset="0"/>
                <a:hlinkClick r:id="rId10">
                  <a:extLst>
                    <a:ext uri="{A12FA001-AC4F-418D-AE19-62706E023703}">
                      <ahyp:hlinkClr xmlns:ahyp="http://schemas.microsoft.com/office/drawing/2018/hyperlinkcolor" val="tx"/>
                    </a:ext>
                  </a:extLst>
                </a:hlinkClick>
              </a:rPr>
              <a:t>https://portal.e-lfh.org.uk/Catalogue/Index?HierarchyId=0_43382&amp;programmeId=43382</a:t>
            </a:r>
            <a:endParaRPr lang="en-GB" dirty="0">
              <a:effectLst/>
            </a:endParaRPr>
          </a:p>
          <a:p>
            <a:pPr marL="283464" indent="-283464" algn="l" rtl="0" eaLnBrk="1" latinLnBrk="0" hangingPunct="1">
              <a:spcBef>
                <a:spcPts val="0"/>
              </a:spcBef>
              <a:spcAft>
                <a:spcPts val="0"/>
              </a:spcAft>
            </a:pPr>
            <a:endParaRPr lang="en-US" sz="1600" kern="1200" dirty="0">
              <a:effectLst/>
              <a:ea typeface="+mn-ea"/>
              <a:cs typeface="Arial" panose="020B0604020202020204" pitchFamily="34" charset="0"/>
            </a:endParaRPr>
          </a:p>
          <a:p>
            <a:pPr marL="285750" indent="-285750" algn="l" rtl="0" eaLnBrk="1" latinLnBrk="0" hangingPunct="1">
              <a:spcBef>
                <a:spcPts val="0"/>
              </a:spcBef>
              <a:spcAft>
                <a:spcPts val="0"/>
              </a:spcAft>
              <a:buFont typeface="Wingdings" panose="05000000000000000000" pitchFamily="2" charset="2"/>
              <a:buChar char="Ø"/>
            </a:pPr>
            <a:r>
              <a:rPr lang="en-US" sz="1800" kern="1200" dirty="0">
                <a:effectLst/>
                <a:ea typeface="+mn-ea"/>
                <a:cs typeface="Arial" panose="020B0604020202020204" pitchFamily="34" charset="0"/>
              </a:rPr>
              <a:t>FutureLearn - </a:t>
            </a:r>
            <a:r>
              <a:rPr lang="en-US" sz="1800" kern="1200" dirty="0">
                <a:effectLst/>
                <a:ea typeface="+mn-ea"/>
                <a:cs typeface="Arial" panose="020B0604020202020204" pitchFamily="34" charset="0"/>
                <a:hlinkClick r:id="rId11">
                  <a:extLst>
                    <a:ext uri="{A12FA001-AC4F-418D-AE19-62706E023703}">
                      <ahyp:hlinkClr xmlns:ahyp="http://schemas.microsoft.com/office/drawing/2018/hyperlinkcolor" val="tx"/>
                    </a:ext>
                  </a:extLst>
                </a:hlinkClick>
              </a:rPr>
              <a:t>https://www.futurelearn.com/</a:t>
            </a:r>
            <a:endParaRPr lang="en-GB" sz="1800" dirty="0">
              <a:effectLst/>
            </a:endParaRPr>
          </a:p>
          <a:p>
            <a:pPr marL="0" algn="l" rtl="0" eaLnBrk="1" latinLnBrk="0" hangingPunct="1">
              <a:spcBef>
                <a:spcPts val="0"/>
              </a:spcBef>
              <a:spcAft>
                <a:spcPts val="0"/>
              </a:spcAft>
            </a:pPr>
            <a:r>
              <a:rPr lang="en-US" sz="1200" kern="1200" dirty="0">
                <a:effectLst/>
                <a:ea typeface="+mn-ea"/>
                <a:cs typeface="Arial" panose="020B0604020202020204" pitchFamily="34" charset="0"/>
                <a:hlinkClick r:id="rId12">
                  <a:extLst>
                    <a:ext uri="{A12FA001-AC4F-418D-AE19-62706E023703}">
                      <ahyp:hlinkClr xmlns:ahyp="http://schemas.microsoft.com/office/drawing/2018/hyperlinkcolor" val="tx"/>
                    </a:ext>
                  </a:extLst>
                </a:hlinkClick>
              </a:rPr>
              <a:t>https://www.futurelearn.com/courses/talking-about-cancer</a:t>
            </a:r>
            <a:endParaRPr lang="en-GB" dirty="0">
              <a:effectLst/>
            </a:endParaRPr>
          </a:p>
          <a:p>
            <a:pPr marL="283464" indent="-283464" algn="l" rtl="0" eaLnBrk="1" latinLnBrk="0" hangingPunct="1">
              <a:spcBef>
                <a:spcPts val="0"/>
              </a:spcBef>
              <a:spcAft>
                <a:spcPts val="0"/>
              </a:spcAft>
            </a:pPr>
            <a:endParaRPr lang="en-GB" sz="1600" kern="1200" dirty="0">
              <a:effectLst/>
              <a:ea typeface="+mn-ea"/>
              <a:cs typeface="Arial" panose="020B0604020202020204" pitchFamily="34" charset="0"/>
            </a:endParaRPr>
          </a:p>
          <a:p>
            <a:pPr marL="285750" indent="-285750" algn="l" rtl="0" eaLnBrk="1" latinLnBrk="0" hangingPunct="1">
              <a:spcBef>
                <a:spcPts val="0"/>
              </a:spcBef>
              <a:spcAft>
                <a:spcPts val="0"/>
              </a:spcAft>
              <a:buFont typeface="Wingdings" panose="05000000000000000000" pitchFamily="2" charset="2"/>
              <a:buChar char="Ø"/>
            </a:pPr>
            <a:r>
              <a:rPr lang="en-GB" sz="1800" kern="1200" dirty="0">
                <a:effectLst/>
                <a:ea typeface="+mn-ea"/>
                <a:cs typeface="Arial" panose="020B0604020202020204" pitchFamily="34" charset="0"/>
              </a:rPr>
              <a:t>Bowel Cancer UK - </a:t>
            </a:r>
            <a:r>
              <a:rPr lang="en-GB" sz="1800" kern="1200" dirty="0">
                <a:effectLst/>
                <a:ea typeface="+mn-ea"/>
                <a:cs typeface="+mn-cs"/>
                <a:hlinkClick r:id="rId13">
                  <a:extLst>
                    <a:ext uri="{A12FA001-AC4F-418D-AE19-62706E023703}">
                      <ahyp:hlinkClr xmlns:ahyp="http://schemas.microsoft.com/office/drawing/2018/hyperlinkcolor" val="tx"/>
                    </a:ext>
                  </a:extLst>
                </a:hlinkClick>
              </a:rPr>
              <a:t>Bowel Cancer UK – YouTube</a:t>
            </a:r>
            <a:endParaRPr lang="en-GB" sz="1800" dirty="0">
              <a:effectLst/>
            </a:endParaRPr>
          </a:p>
          <a:p>
            <a:pPr marL="0" algn="l" rtl="0" eaLnBrk="1" latinLnBrk="0" hangingPunct="1">
              <a:spcBef>
                <a:spcPts val="0"/>
              </a:spcBef>
              <a:spcAft>
                <a:spcPts val="0"/>
              </a:spcAft>
            </a:pPr>
            <a:r>
              <a:rPr lang="en-US" sz="1200" kern="1200" dirty="0">
                <a:effectLst/>
                <a:ea typeface="+mn-ea"/>
                <a:cs typeface="+mn-cs"/>
                <a:hlinkClick r:id="rId14">
                  <a:extLst>
                    <a:ext uri="{A12FA001-AC4F-418D-AE19-62706E023703}">
                      <ahyp:hlinkClr xmlns:ahyp="http://schemas.microsoft.com/office/drawing/2018/hyperlinkcolor" val="tx"/>
                    </a:ext>
                  </a:extLst>
                </a:hlinkClick>
              </a:rPr>
              <a:t>Learn about bowel cancer - YouTube</a:t>
            </a:r>
            <a:endParaRPr lang="en-GB" dirty="0">
              <a:effectLst/>
            </a:endParaRPr>
          </a:p>
        </p:txBody>
      </p:sp>
    </p:spTree>
    <p:extLst>
      <p:ext uri="{BB962C8B-B14F-4D97-AF65-F5344CB8AC3E}">
        <p14:creationId xmlns:p14="http://schemas.microsoft.com/office/powerpoint/2010/main" val="322761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6896263" y="1201057"/>
            <a:ext cx="7121244" cy="6970466"/>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24</a:t>
            </a:fld>
            <a:endParaRPr lang="en-US" dirty="0"/>
          </a:p>
        </p:txBody>
      </p:sp>
      <p:sp>
        <p:nvSpPr>
          <p:cNvPr id="11" name="TextBox 10">
            <a:extLst>
              <a:ext uri="{FF2B5EF4-FFF2-40B4-BE49-F238E27FC236}">
                <a16:creationId xmlns:a16="http://schemas.microsoft.com/office/drawing/2014/main" id="{DB4806C9-596C-4982-9951-9E8A20C36F51}"/>
              </a:ext>
            </a:extLst>
          </p:cNvPr>
          <p:cNvSpPr txBox="1"/>
          <p:nvPr/>
        </p:nvSpPr>
        <p:spPr>
          <a:xfrm>
            <a:off x="251461" y="370060"/>
            <a:ext cx="8125921" cy="461665"/>
          </a:xfrm>
          <a:prstGeom prst="rect">
            <a:avLst/>
          </a:prstGeom>
          <a:noFill/>
        </p:spPr>
        <p:txBody>
          <a:bodyPr wrap="square">
            <a:spAutoFit/>
          </a:bodyPr>
          <a:lstStyle/>
          <a:p>
            <a:r>
              <a:rPr lang="en-GB" sz="2400" b="1" dirty="0">
                <a:cs typeface="Arial" panose="020B0604020202020204" pitchFamily="34" charset="0"/>
              </a:rPr>
              <a:t>Helping Patients with a Learning Disability to Access BCSP</a:t>
            </a:r>
            <a:endParaRPr lang="en-GB" sz="2000" b="1" dirty="0"/>
          </a:p>
        </p:txBody>
      </p:sp>
      <p:sp>
        <p:nvSpPr>
          <p:cNvPr id="4" name="TextBox 3">
            <a:extLst>
              <a:ext uri="{FF2B5EF4-FFF2-40B4-BE49-F238E27FC236}">
                <a16:creationId xmlns:a16="http://schemas.microsoft.com/office/drawing/2014/main" id="{07A0E060-FCF1-4A77-A6D9-4B2BE5ADEA0F}"/>
              </a:ext>
            </a:extLst>
          </p:cNvPr>
          <p:cNvSpPr txBox="1"/>
          <p:nvPr/>
        </p:nvSpPr>
        <p:spPr>
          <a:xfrm>
            <a:off x="251461" y="1159045"/>
            <a:ext cx="8263889" cy="4824398"/>
          </a:xfrm>
          <a:prstGeom prst="rect">
            <a:avLst/>
          </a:prstGeom>
          <a:noFill/>
        </p:spPr>
        <p:txBody>
          <a:bodyPr wrap="square" rtlCol="0">
            <a:spAutoFit/>
          </a:bodyPr>
          <a:lstStyle/>
          <a:p>
            <a:pPr marL="285750" indent="-285750">
              <a:buFont typeface="Wingdings" panose="05000000000000000000" pitchFamily="2" charset="2"/>
              <a:buChar char="Ø"/>
            </a:pPr>
            <a:r>
              <a:rPr lang="en-GB" sz="1800" dirty="0"/>
              <a:t>NHS Bowel Cancer Screening: Easy Read Guide</a:t>
            </a:r>
          </a:p>
          <a:p>
            <a:r>
              <a:rPr lang="en-GB" sz="1600" dirty="0">
                <a:hlinkClick r:id="rId3">
                  <a:extLst>
                    <a:ext uri="{A12FA001-AC4F-418D-AE19-62706E023703}">
                      <ahyp:hlinkClr xmlns:ahyp="http://schemas.microsoft.com/office/drawing/2018/hyperlinkcolor" val="tx"/>
                    </a:ext>
                  </a:extLst>
                </a:hlinkClick>
              </a:rPr>
              <a:t>https://assets.publishing.service.gov.uk/government/uploads/system/uploads/attachment_data/file/806904/BCSP_FIT_easy_read_final.pdf</a:t>
            </a:r>
            <a:endParaRPr lang="en-GB" sz="1600" dirty="0"/>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800" dirty="0"/>
              <a:t>Having a Colonoscopy:- Easy Read Guide</a:t>
            </a:r>
          </a:p>
          <a:p>
            <a:r>
              <a:rPr lang="en-GB" sz="1600" dirty="0">
                <a:hlinkClick r:id="rId4">
                  <a:extLst>
                    <a:ext uri="{A12FA001-AC4F-418D-AE19-62706E023703}">
                      <ahyp:hlinkClr xmlns:ahyp="http://schemas.microsoft.com/office/drawing/2018/hyperlinkcolor" val="tx"/>
                    </a:ext>
                  </a:extLst>
                </a:hlinkClick>
              </a:rPr>
              <a:t>https://www.sath.nhs.uk/wp-content/uploads/2020/09/Bowel-cancer-screening-colonoscopy-easy-guide.pdf</a:t>
            </a:r>
            <a:endParaRPr lang="en-GB" sz="1600" dirty="0"/>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800" dirty="0"/>
              <a:t>Having a CTC Bowel Screening Scan</a:t>
            </a:r>
          </a:p>
          <a:p>
            <a:r>
              <a:rPr lang="en-GB" sz="1600" dirty="0">
                <a:hlinkClick r:id="rId5">
                  <a:extLst>
                    <a:ext uri="{A12FA001-AC4F-418D-AE19-62706E023703}">
                      <ahyp:hlinkClr xmlns:ahyp="http://schemas.microsoft.com/office/drawing/2018/hyperlinkcolor" val="tx"/>
                    </a:ext>
                  </a:extLst>
                </a:hlinkClick>
              </a:rPr>
              <a:t>https://www.sath.nhs.uk/wp-content/uploads/2020/09/CTC-scan.pdf</a:t>
            </a:r>
            <a:endParaRPr lang="en-GB" sz="1600" dirty="0"/>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800" dirty="0"/>
              <a:t>BSL (British Sign Language) Video on How to Use FIT Kit</a:t>
            </a:r>
          </a:p>
          <a:p>
            <a:r>
              <a:rPr lang="en-GB" sz="1600" dirty="0">
                <a:hlinkClick r:id="rId6">
                  <a:extLst>
                    <a:ext uri="{A12FA001-AC4F-418D-AE19-62706E023703}">
                      <ahyp:hlinkClr xmlns:ahyp="http://schemas.microsoft.com/office/drawing/2018/hyperlinkcolor" val="tx"/>
                    </a:ext>
                  </a:extLst>
                </a:hlinkClick>
              </a:rPr>
              <a:t>https://phescreening.blog.gov.uk/2020/12/07/bowel-cancer-animation-now-available-in-british-sign-language/</a:t>
            </a:r>
            <a:endParaRPr lang="en-GB" sz="1600" dirty="0"/>
          </a:p>
          <a:p>
            <a:pPr marL="285750" indent="-285750">
              <a:buFont typeface="Wingdings" panose="05000000000000000000" pitchFamily="2" charset="2"/>
              <a:buChar char="Ø"/>
            </a:pPr>
            <a:endParaRPr lang="en-GB" sz="1600" dirty="0"/>
          </a:p>
          <a:p>
            <a:pPr marL="285750" indent="-285750">
              <a:buFont typeface="Wingdings" panose="05000000000000000000" pitchFamily="2" charset="2"/>
              <a:buChar char="Ø"/>
            </a:pPr>
            <a:r>
              <a:rPr lang="en-GB" sz="1800" dirty="0"/>
              <a:t>Bowel Screening Video for people with Learning Disabilities</a:t>
            </a:r>
          </a:p>
          <a:p>
            <a:r>
              <a:rPr lang="en-GB" sz="1600" dirty="0">
                <a:hlinkClick r:id="rId7">
                  <a:extLst>
                    <a:ext uri="{A12FA001-AC4F-418D-AE19-62706E023703}">
                      <ahyp:hlinkClr xmlns:ahyp="http://schemas.microsoft.com/office/drawing/2018/hyperlinkcolor" val="tx"/>
                    </a:ext>
                  </a:extLst>
                </a:hlinkClick>
              </a:rPr>
              <a:t>https://www.youtube.com/watch?v=QXV2noZLUFU</a:t>
            </a:r>
            <a:endParaRPr lang="en-GB" sz="1600" dirty="0"/>
          </a:p>
          <a:p>
            <a:pPr marL="285750" indent="-285750">
              <a:buFont typeface="Wingdings" panose="05000000000000000000" pitchFamily="2" charset="2"/>
              <a:buChar char="Ø"/>
            </a:pPr>
            <a:endParaRPr lang="en-GB" sz="1400" dirty="0"/>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261233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E25EF3-9BEC-437F-88E4-3EA57BF30DA2}"/>
              </a:ext>
            </a:extLst>
          </p:cNvPr>
          <p:cNvSpPr>
            <a:spLocks noGrp="1"/>
          </p:cNvSpPr>
          <p:nvPr>
            <p:ph type="sldNum" sz="quarter" idx="12"/>
          </p:nvPr>
        </p:nvSpPr>
        <p:spPr/>
        <p:txBody>
          <a:bodyPr/>
          <a:lstStyle/>
          <a:p>
            <a:fld id="{E32B42AA-C782-0946-BC8A-59264D07AA92}" type="slidenum">
              <a:rPr lang="en-US" smtClean="0"/>
              <a:t>25</a:t>
            </a:fld>
            <a:endParaRPr lang="en-US" dirty="0"/>
          </a:p>
        </p:txBody>
      </p:sp>
      <p:sp>
        <p:nvSpPr>
          <p:cNvPr id="6" name="TextBox 5">
            <a:extLst>
              <a:ext uri="{FF2B5EF4-FFF2-40B4-BE49-F238E27FC236}">
                <a16:creationId xmlns:a16="http://schemas.microsoft.com/office/drawing/2014/main" id="{1BBA2300-B5EB-4283-9820-73BADCF69089}"/>
              </a:ext>
            </a:extLst>
          </p:cNvPr>
          <p:cNvSpPr txBox="1"/>
          <p:nvPr/>
        </p:nvSpPr>
        <p:spPr>
          <a:xfrm>
            <a:off x="269284" y="1022033"/>
            <a:ext cx="8646115" cy="1384995"/>
          </a:xfrm>
          <a:prstGeom prst="rect">
            <a:avLst/>
          </a:prstGeom>
          <a:noFill/>
        </p:spPr>
        <p:txBody>
          <a:bodyPr wrap="square">
            <a:spAutoFit/>
          </a:bodyPr>
          <a:lstStyle/>
          <a:p>
            <a:pPr marL="285750" indent="-285750" algn="just">
              <a:buFont typeface="Arial" panose="020B0604020202020204" pitchFamily="34" charset="0"/>
              <a:buChar char="•"/>
            </a:pPr>
            <a:r>
              <a:rPr lang="en-GB" sz="1400" dirty="0">
                <a:cs typeface="Arial" panose="020B0604020202020204" pitchFamily="34" charset="0"/>
              </a:rPr>
              <a:t>Improvement work to increase uptake to bowel screening is essential and required as part of your contractual agreement through the Network Contract Directed Enhanced Service (section 8.5) and the NHS long term plan to diagnosis 75% of all cancer diagnosis at an early stage</a:t>
            </a:r>
          </a:p>
          <a:p>
            <a:pPr marL="285750" indent="-285750" algn="just">
              <a:buFont typeface="Arial" panose="020B0604020202020204" pitchFamily="34" charset="0"/>
              <a:buChar char="•"/>
            </a:pPr>
            <a:endParaRPr lang="en-GB" sz="1400" dirty="0">
              <a:cs typeface="Arial" panose="020B0604020202020204" pitchFamily="34" charset="0"/>
            </a:endParaRPr>
          </a:p>
          <a:p>
            <a:pPr marL="285750" indent="-285750" algn="just">
              <a:buFont typeface="Arial" panose="020B0604020202020204" pitchFamily="34" charset="0"/>
              <a:buChar char="•"/>
            </a:pPr>
            <a:r>
              <a:rPr lang="en-GB" sz="1400" dirty="0">
                <a:cs typeface="Arial" panose="020B0604020202020204" pitchFamily="34" charset="0"/>
              </a:rPr>
              <a:t>CSIL are required to report back to Commissioners, Cancer Alliance Partners, PCN Cancer Leads, NHSE &amp; Local Authorities on GP improvement plans</a:t>
            </a:r>
          </a:p>
        </p:txBody>
      </p:sp>
      <p:sp>
        <p:nvSpPr>
          <p:cNvPr id="7" name="TextBox 6">
            <a:extLst>
              <a:ext uri="{FF2B5EF4-FFF2-40B4-BE49-F238E27FC236}">
                <a16:creationId xmlns:a16="http://schemas.microsoft.com/office/drawing/2014/main" id="{24931EB6-FBCD-4E9E-8446-A1E1FCCAC839}"/>
              </a:ext>
            </a:extLst>
          </p:cNvPr>
          <p:cNvSpPr txBox="1"/>
          <p:nvPr/>
        </p:nvSpPr>
        <p:spPr>
          <a:xfrm>
            <a:off x="228600" y="457637"/>
            <a:ext cx="6738257" cy="369332"/>
          </a:xfrm>
          <a:prstGeom prst="rect">
            <a:avLst/>
          </a:prstGeom>
          <a:noFill/>
        </p:spPr>
        <p:txBody>
          <a:bodyPr wrap="square">
            <a:spAutoFit/>
          </a:bodyPr>
          <a:lstStyle/>
          <a:p>
            <a:r>
              <a:rPr lang="en-GB" sz="1800" b="1" dirty="0">
                <a:solidFill>
                  <a:schemeClr val="accent1"/>
                </a:solidFill>
                <a:latin typeface="Arial" panose="020B0604020202020204" pitchFamily="34" charset="0"/>
                <a:cs typeface="Arial" panose="020B0604020202020204" pitchFamily="34" charset="0"/>
              </a:rPr>
              <a:t>GP Requirement to Help Improve Early Cancer Diagnosis</a:t>
            </a:r>
          </a:p>
        </p:txBody>
      </p:sp>
      <p:pic>
        <p:nvPicPr>
          <p:cNvPr id="8" name="Picture 7">
            <a:extLst>
              <a:ext uri="{FF2B5EF4-FFF2-40B4-BE49-F238E27FC236}">
                <a16:creationId xmlns:a16="http://schemas.microsoft.com/office/drawing/2014/main" id="{58C55BE8-C0EE-470A-B38A-23A758C23010}"/>
              </a:ext>
            </a:extLst>
          </p:cNvPr>
          <p:cNvPicPr>
            <a:picLocks noChangeAspect="1"/>
          </p:cNvPicPr>
          <p:nvPr/>
        </p:nvPicPr>
        <p:blipFill>
          <a:blip r:embed="rId2"/>
          <a:stretch>
            <a:fillRect/>
          </a:stretch>
        </p:blipFill>
        <p:spPr>
          <a:xfrm>
            <a:off x="6734998" y="163512"/>
            <a:ext cx="2180402" cy="676274"/>
          </a:xfrm>
          <a:prstGeom prst="rect">
            <a:avLst/>
          </a:prstGeom>
        </p:spPr>
      </p:pic>
      <p:pic>
        <p:nvPicPr>
          <p:cNvPr id="3" name="Picture 2">
            <a:hlinkClick r:id="rId3"/>
            <a:extLst>
              <a:ext uri="{FF2B5EF4-FFF2-40B4-BE49-F238E27FC236}">
                <a16:creationId xmlns:a16="http://schemas.microsoft.com/office/drawing/2014/main" id="{C1074C08-CA52-4C90-BAE9-E6B92CE478CB}"/>
              </a:ext>
            </a:extLst>
          </p:cNvPr>
          <p:cNvPicPr>
            <a:picLocks noChangeAspect="1"/>
          </p:cNvPicPr>
          <p:nvPr/>
        </p:nvPicPr>
        <p:blipFill>
          <a:blip r:embed="rId4"/>
          <a:stretch>
            <a:fillRect/>
          </a:stretch>
        </p:blipFill>
        <p:spPr>
          <a:xfrm>
            <a:off x="189086" y="2454278"/>
            <a:ext cx="2432036" cy="3381689"/>
          </a:xfrm>
          <a:prstGeom prst="rect">
            <a:avLst/>
          </a:prstGeom>
          <a:ln>
            <a:solidFill>
              <a:schemeClr val="tx1"/>
            </a:solidFill>
          </a:ln>
        </p:spPr>
      </p:pic>
      <p:pic>
        <p:nvPicPr>
          <p:cNvPr id="9" name="Picture 8">
            <a:hlinkClick r:id="rId5"/>
            <a:extLst>
              <a:ext uri="{FF2B5EF4-FFF2-40B4-BE49-F238E27FC236}">
                <a16:creationId xmlns:a16="http://schemas.microsoft.com/office/drawing/2014/main" id="{4D3B3A96-8B29-4156-9451-A1867889668A}"/>
              </a:ext>
            </a:extLst>
          </p:cNvPr>
          <p:cNvPicPr>
            <a:picLocks noChangeAspect="1"/>
          </p:cNvPicPr>
          <p:nvPr/>
        </p:nvPicPr>
        <p:blipFill>
          <a:blip r:embed="rId6"/>
          <a:stretch>
            <a:fillRect/>
          </a:stretch>
        </p:blipFill>
        <p:spPr>
          <a:xfrm>
            <a:off x="6648794" y="2454278"/>
            <a:ext cx="2306120" cy="3312040"/>
          </a:xfrm>
          <a:prstGeom prst="rect">
            <a:avLst/>
          </a:prstGeom>
          <a:ln>
            <a:solidFill>
              <a:schemeClr val="tx1"/>
            </a:solidFill>
          </a:ln>
        </p:spPr>
      </p:pic>
      <p:pic>
        <p:nvPicPr>
          <p:cNvPr id="11" name="Picture 10">
            <a:extLst>
              <a:ext uri="{FF2B5EF4-FFF2-40B4-BE49-F238E27FC236}">
                <a16:creationId xmlns:a16="http://schemas.microsoft.com/office/drawing/2014/main" id="{C3230D7C-F8D6-479A-9D66-6E9B5B3976CF}"/>
              </a:ext>
            </a:extLst>
          </p:cNvPr>
          <p:cNvPicPr>
            <a:picLocks noChangeAspect="1"/>
          </p:cNvPicPr>
          <p:nvPr/>
        </p:nvPicPr>
        <p:blipFill>
          <a:blip r:embed="rId7"/>
          <a:stretch>
            <a:fillRect/>
          </a:stretch>
        </p:blipFill>
        <p:spPr>
          <a:xfrm>
            <a:off x="2686051" y="2454278"/>
            <a:ext cx="3881089" cy="4000993"/>
          </a:xfrm>
          <a:prstGeom prst="rect">
            <a:avLst/>
          </a:prstGeom>
        </p:spPr>
      </p:pic>
    </p:spTree>
    <p:extLst>
      <p:ext uri="{BB962C8B-B14F-4D97-AF65-F5344CB8AC3E}">
        <p14:creationId xmlns:p14="http://schemas.microsoft.com/office/powerpoint/2010/main" val="421082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66F511-28D0-467B-BA5B-579AA7588697}"/>
              </a:ext>
            </a:extLst>
          </p:cNvPr>
          <p:cNvSpPr>
            <a:spLocks noGrp="1"/>
          </p:cNvSpPr>
          <p:nvPr>
            <p:ph type="sldNum" sz="quarter" idx="12"/>
          </p:nvPr>
        </p:nvSpPr>
        <p:spPr/>
        <p:txBody>
          <a:bodyPr/>
          <a:lstStyle/>
          <a:p>
            <a:fld id="{E32B42AA-C782-0946-BC8A-59264D07AA92}" type="slidenum">
              <a:rPr lang="en-US" smtClean="0"/>
              <a:t>26</a:t>
            </a:fld>
            <a:endParaRPr lang="en-US" dirty="0"/>
          </a:p>
        </p:txBody>
      </p:sp>
      <p:pic>
        <p:nvPicPr>
          <p:cNvPr id="6" name="Picture 5">
            <a:extLst>
              <a:ext uri="{FF2B5EF4-FFF2-40B4-BE49-F238E27FC236}">
                <a16:creationId xmlns:a16="http://schemas.microsoft.com/office/drawing/2014/main" id="{71C12EAC-EFBC-5CCC-642B-4A9FC149A32A}"/>
              </a:ext>
            </a:extLst>
          </p:cNvPr>
          <p:cNvPicPr>
            <a:picLocks noChangeAspect="1"/>
          </p:cNvPicPr>
          <p:nvPr/>
        </p:nvPicPr>
        <p:blipFill>
          <a:blip r:embed="rId2"/>
          <a:stretch>
            <a:fillRect/>
          </a:stretch>
        </p:blipFill>
        <p:spPr>
          <a:xfrm>
            <a:off x="157163" y="52388"/>
            <a:ext cx="5255651" cy="6740298"/>
          </a:xfrm>
          <a:prstGeom prst="rect">
            <a:avLst/>
          </a:prstGeom>
          <a:ln>
            <a:solidFill>
              <a:schemeClr val="tx1"/>
            </a:solidFill>
          </a:ln>
        </p:spPr>
      </p:pic>
    </p:spTree>
    <p:extLst>
      <p:ext uri="{BB962C8B-B14F-4D97-AF65-F5344CB8AC3E}">
        <p14:creationId xmlns:p14="http://schemas.microsoft.com/office/powerpoint/2010/main" val="244909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909" y="1089165"/>
            <a:ext cx="8890514" cy="5570756"/>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Screening is beneficial to health, but it is ultimately an </a:t>
            </a:r>
            <a:r>
              <a:rPr lang="en-US" sz="2800" b="1" u="sng" dirty="0">
                <a:latin typeface="Arial" panose="020B0604020202020204" pitchFamily="34" charset="0"/>
                <a:cs typeface="Arial" panose="020B0604020202020204" pitchFamily="34" charset="0"/>
              </a:rPr>
              <a:t>individual choice</a:t>
            </a:r>
          </a:p>
          <a:p>
            <a:pPr algn="ctr"/>
            <a:endParaRPr lang="en-GB" sz="1600"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a:p>
            <a:pPr algn="ctr"/>
            <a:r>
              <a:rPr lang="en-GB" sz="1800" b="1" dirty="0">
                <a:latin typeface="Arial" panose="020B0604020202020204" pitchFamily="34" charset="0"/>
                <a:cs typeface="Arial" panose="020B0604020202020204" pitchFamily="34" charset="0"/>
              </a:rPr>
              <a:t>Johnson Liu</a:t>
            </a:r>
          </a:p>
          <a:p>
            <a:pPr algn="ctr"/>
            <a:r>
              <a:rPr lang="en-GB" sz="1800" b="1" dirty="0">
                <a:latin typeface="Arial" panose="020B0604020202020204" pitchFamily="34" charset="0"/>
                <a:cs typeface="Arial" panose="020B0604020202020204" pitchFamily="34" charset="0"/>
              </a:rPr>
              <a:t>Bowel Cancer Screening Improvement Lead</a:t>
            </a:r>
            <a:endParaRPr lang="en-GB" sz="18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The Manchester (Withington) Screening Centre</a:t>
            </a:r>
          </a:p>
          <a:p>
            <a:pPr algn="ctr"/>
            <a:r>
              <a:rPr lang="en-GB" sz="1600" dirty="0">
                <a:latin typeface="Arial" panose="020B0604020202020204" pitchFamily="34" charset="0"/>
                <a:cs typeface="Arial" panose="020B0604020202020204" pitchFamily="34" charset="0"/>
              </a:rPr>
              <a:t>Bowel Cancer Screening Programme</a:t>
            </a:r>
          </a:p>
          <a:p>
            <a:pPr algn="ctr"/>
            <a:r>
              <a:rPr lang="en-GB" sz="1600" dirty="0">
                <a:latin typeface="Arial" panose="020B0604020202020204" pitchFamily="34" charset="0"/>
                <a:cs typeface="Arial" panose="020B0604020202020204" pitchFamily="34" charset="0"/>
              </a:rPr>
              <a:t>C/o Renal Administration Offices </a:t>
            </a:r>
          </a:p>
          <a:p>
            <a:pPr algn="ctr"/>
            <a:r>
              <a:rPr lang="en-GB" sz="1600" dirty="0">
                <a:latin typeface="Arial" panose="020B0604020202020204" pitchFamily="34" charset="0"/>
                <a:cs typeface="Arial" panose="020B0604020202020204" pitchFamily="34" charset="0"/>
              </a:rPr>
              <a:t>Ground Floor, New MRI </a:t>
            </a:r>
          </a:p>
          <a:p>
            <a:pPr algn="ctr"/>
            <a:r>
              <a:rPr lang="en-GB" sz="1600" dirty="0">
                <a:latin typeface="Arial" panose="020B0604020202020204" pitchFamily="34" charset="0"/>
                <a:cs typeface="Arial" panose="020B0604020202020204" pitchFamily="34" charset="0"/>
              </a:rPr>
              <a:t>Manchester Royal Infirmary</a:t>
            </a:r>
          </a:p>
          <a:p>
            <a:pPr algn="ctr"/>
            <a:r>
              <a:rPr lang="en-GB" sz="1600" dirty="0">
                <a:latin typeface="Arial" panose="020B0604020202020204" pitchFamily="34" charset="0"/>
                <a:cs typeface="Arial" panose="020B0604020202020204" pitchFamily="34" charset="0"/>
              </a:rPr>
              <a:t>Oxford Road</a:t>
            </a:r>
          </a:p>
          <a:p>
            <a:pPr algn="ctr"/>
            <a:r>
              <a:rPr lang="en-GB" sz="1600" dirty="0">
                <a:latin typeface="Arial" panose="020B0604020202020204" pitchFamily="34" charset="0"/>
                <a:cs typeface="Arial" panose="020B0604020202020204" pitchFamily="34" charset="0"/>
              </a:rPr>
              <a:t>Manchester</a:t>
            </a:r>
          </a:p>
          <a:p>
            <a:pPr algn="ctr"/>
            <a:r>
              <a:rPr lang="en-GB" sz="1600" dirty="0">
                <a:latin typeface="Arial" panose="020B0604020202020204" pitchFamily="34" charset="0"/>
                <a:cs typeface="Arial" panose="020B0604020202020204" pitchFamily="34" charset="0"/>
              </a:rPr>
              <a:t>M13 9WL</a:t>
            </a:r>
          </a:p>
          <a:p>
            <a:pPr algn="ctr"/>
            <a:r>
              <a:rPr lang="en-GB" sz="1600" dirty="0">
                <a:latin typeface="Arial" panose="020B0604020202020204" pitchFamily="34" charset="0"/>
                <a:cs typeface="Arial" panose="020B0604020202020204" pitchFamily="34" charset="0"/>
              </a:rPr>
              <a:t> </a:t>
            </a:r>
          </a:p>
          <a:p>
            <a:pPr algn="ctr"/>
            <a:r>
              <a:rPr lang="en-GB" sz="1600" b="1" dirty="0">
                <a:latin typeface="Arial" panose="020B0604020202020204" pitchFamily="34" charset="0"/>
                <a:cs typeface="Arial" panose="020B0604020202020204" pitchFamily="34" charset="0"/>
              </a:rPr>
              <a:t>T:</a:t>
            </a:r>
            <a:r>
              <a:rPr lang="en-GB" sz="1600" dirty="0">
                <a:latin typeface="Arial" panose="020B0604020202020204" pitchFamily="34" charset="0"/>
                <a:cs typeface="Arial" panose="020B0604020202020204" pitchFamily="34" charset="0"/>
              </a:rPr>
              <a:t> (0161) 701 4622</a:t>
            </a:r>
          </a:p>
          <a:p>
            <a:pPr algn="ctr"/>
            <a:r>
              <a:rPr lang="en-GB" sz="1600" b="1" dirty="0">
                <a:solidFill>
                  <a:srgbClr val="2E6CB4"/>
                </a:solidFill>
                <a:latin typeface="Arial" panose="020B0604020202020204" pitchFamily="34" charset="0"/>
                <a:ea typeface="Arial" charset="0"/>
                <a:cs typeface="Arial" panose="020B0604020202020204" pitchFamily="34" charset="0"/>
              </a:rPr>
              <a:t>Mobile – 07881 541343</a:t>
            </a:r>
            <a:endParaRPr lang="en-US" sz="2000" b="1" dirty="0">
              <a:solidFill>
                <a:srgbClr val="2E6CB4"/>
              </a:solidFill>
              <a:latin typeface="Arial" panose="020B0604020202020204" pitchFamily="34" charset="0"/>
              <a:ea typeface="Arial" charset="0"/>
              <a:cs typeface="Arial" panose="020B0604020202020204" pitchFamily="34" charset="0"/>
            </a:endParaRPr>
          </a:p>
          <a:p>
            <a:pPr algn="ctr"/>
            <a:endParaRPr lang="en-US" sz="2000" b="1" dirty="0">
              <a:solidFill>
                <a:srgbClr val="2E6CB4"/>
              </a:solidFill>
              <a:latin typeface="Arial" panose="020B0604020202020204" pitchFamily="34" charset="0"/>
              <a:ea typeface="Arial" charset="0"/>
              <a:cs typeface="Arial" panose="020B0604020202020204" pitchFamily="34" charset="0"/>
            </a:endParaRPr>
          </a:p>
        </p:txBody>
      </p:sp>
      <p:pic>
        <p:nvPicPr>
          <p:cNvPr id="7" name="Picture 6"/>
          <p:cNvPicPr>
            <a:picLocks noChangeAspect="1"/>
          </p:cNvPicPr>
          <p:nvPr/>
        </p:nvPicPr>
        <p:blipFill>
          <a:blip r:embed="rId3">
            <a:alphaModFix amt="10000"/>
          </a:blip>
          <a:stretch>
            <a:fillRect/>
          </a:stretch>
        </p:blipFill>
        <p:spPr>
          <a:xfrm>
            <a:off x="4945743" y="2709577"/>
            <a:ext cx="4098680" cy="4011899"/>
          </a:xfrm>
          <a:prstGeom prst="rect">
            <a:avLst/>
          </a:prstGeom>
        </p:spPr>
      </p:pic>
      <p:sp>
        <p:nvSpPr>
          <p:cNvPr id="8" name="Slide Number Placeholder 7">
            <a:extLst>
              <a:ext uri="{FF2B5EF4-FFF2-40B4-BE49-F238E27FC236}">
                <a16:creationId xmlns:a16="http://schemas.microsoft.com/office/drawing/2014/main" id="{67261EAC-B5A7-4DEE-AD82-F3EAD5FB7E1B}"/>
              </a:ext>
            </a:extLst>
          </p:cNvPr>
          <p:cNvSpPr>
            <a:spLocks noGrp="1"/>
          </p:cNvSpPr>
          <p:nvPr>
            <p:ph type="sldNum" sz="quarter" idx="12"/>
          </p:nvPr>
        </p:nvSpPr>
        <p:spPr/>
        <p:txBody>
          <a:bodyPr/>
          <a:lstStyle/>
          <a:p>
            <a:fld id="{E32B42AA-C782-0946-BC8A-59264D07AA92}" type="slidenum">
              <a:rPr lang="en-US" smtClean="0"/>
              <a:t>27</a:t>
            </a:fld>
            <a:endParaRPr lang="en-US" dirty="0"/>
          </a:p>
        </p:txBody>
      </p:sp>
      <p:pic>
        <p:nvPicPr>
          <p:cNvPr id="9" name="Picture 8">
            <a:extLst>
              <a:ext uri="{FF2B5EF4-FFF2-40B4-BE49-F238E27FC236}">
                <a16:creationId xmlns:a16="http://schemas.microsoft.com/office/drawing/2014/main" id="{C7E878F1-3E45-4CE3-A1CD-8A2761B6686C}"/>
              </a:ext>
            </a:extLst>
          </p:cNvPr>
          <p:cNvPicPr>
            <a:picLocks noChangeAspect="1"/>
          </p:cNvPicPr>
          <p:nvPr/>
        </p:nvPicPr>
        <p:blipFill>
          <a:blip r:embed="rId4"/>
          <a:stretch>
            <a:fillRect/>
          </a:stretch>
        </p:blipFill>
        <p:spPr>
          <a:xfrm>
            <a:off x="153909" y="115198"/>
            <a:ext cx="1379327" cy="868025"/>
          </a:xfrm>
          <a:prstGeom prst="rect">
            <a:avLst/>
          </a:prstGeom>
        </p:spPr>
      </p:pic>
      <p:pic>
        <p:nvPicPr>
          <p:cNvPr id="10" name="Picture 9">
            <a:extLst>
              <a:ext uri="{FF2B5EF4-FFF2-40B4-BE49-F238E27FC236}">
                <a16:creationId xmlns:a16="http://schemas.microsoft.com/office/drawing/2014/main" id="{3C16321E-3087-4DA8-815E-6251F58613C8}"/>
              </a:ext>
            </a:extLst>
          </p:cNvPr>
          <p:cNvPicPr>
            <a:picLocks noChangeAspect="1"/>
          </p:cNvPicPr>
          <p:nvPr/>
        </p:nvPicPr>
        <p:blipFill>
          <a:blip r:embed="rId5"/>
          <a:stretch>
            <a:fillRect/>
          </a:stretch>
        </p:blipFill>
        <p:spPr>
          <a:xfrm>
            <a:off x="6457949" y="136524"/>
            <a:ext cx="2463395" cy="764047"/>
          </a:xfrm>
          <a:prstGeom prst="rect">
            <a:avLst/>
          </a:prstGeom>
        </p:spPr>
      </p:pic>
    </p:spTree>
    <p:extLst>
      <p:ext uri="{BB962C8B-B14F-4D97-AF65-F5344CB8AC3E}">
        <p14:creationId xmlns:p14="http://schemas.microsoft.com/office/powerpoint/2010/main" val="100458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170438" y="263698"/>
            <a:ext cx="1635302" cy="507206"/>
          </a:xfrm>
          <a:prstGeom prst="rect">
            <a:avLst/>
          </a:prstGeom>
        </p:spPr>
      </p:pic>
      <p:sp>
        <p:nvSpPr>
          <p:cNvPr id="9" name="TextBox 8">
            <a:extLst>
              <a:ext uri="{FF2B5EF4-FFF2-40B4-BE49-F238E27FC236}">
                <a16:creationId xmlns:a16="http://schemas.microsoft.com/office/drawing/2014/main" id="{A004DAA3-F292-4614-9157-09BE2EC067CA}"/>
              </a:ext>
            </a:extLst>
          </p:cNvPr>
          <p:cNvSpPr txBox="1"/>
          <p:nvPr/>
        </p:nvSpPr>
        <p:spPr>
          <a:xfrm>
            <a:off x="515797" y="348149"/>
            <a:ext cx="4660379" cy="461665"/>
          </a:xfrm>
          <a:prstGeom prst="rect">
            <a:avLst/>
          </a:prstGeom>
          <a:noFill/>
        </p:spPr>
        <p:txBody>
          <a:bodyPr wrap="square">
            <a:spAutoFit/>
          </a:bodyPr>
          <a:lstStyle/>
          <a:p>
            <a:r>
              <a:rPr lang="en-GB" sz="2400" b="1" dirty="0">
                <a:cs typeface="Arial" panose="020B0604020202020204" pitchFamily="34" charset="0"/>
              </a:rPr>
              <a:t>Key Facts about Bowel Cancer</a:t>
            </a:r>
          </a:p>
        </p:txBody>
      </p:sp>
      <p:sp>
        <p:nvSpPr>
          <p:cNvPr id="14" name="Rectangle 13">
            <a:extLst>
              <a:ext uri="{FF2B5EF4-FFF2-40B4-BE49-F238E27FC236}">
                <a16:creationId xmlns:a16="http://schemas.microsoft.com/office/drawing/2014/main" id="{2692C58B-7BA5-4E58-9FA0-F8FAC0B1D58A}"/>
              </a:ext>
            </a:extLst>
          </p:cNvPr>
          <p:cNvSpPr/>
          <p:nvPr/>
        </p:nvSpPr>
        <p:spPr>
          <a:xfrm>
            <a:off x="176164" y="1140140"/>
            <a:ext cx="8629576" cy="5078313"/>
          </a:xfrm>
          <a:prstGeom prst="rect">
            <a:avLst/>
          </a:prstGeom>
        </p:spPr>
        <p:txBody>
          <a:bodyPr wrap="square">
            <a:spAutoFit/>
          </a:bodyPr>
          <a:lstStyle/>
          <a:p>
            <a:pPr marL="342900" indent="-342900" algn="just">
              <a:buFont typeface="Wingdings" panose="05000000000000000000" pitchFamily="2" charset="2"/>
              <a:buChar char="Ø"/>
            </a:pPr>
            <a:r>
              <a:rPr lang="en-GB" sz="1800" dirty="0">
                <a:cs typeface="Arial" panose="020B0604020202020204" pitchFamily="34" charset="0"/>
              </a:rPr>
              <a:t>Over </a:t>
            </a:r>
            <a:r>
              <a:rPr lang="en-GB" sz="1800" b="1" dirty="0">
                <a:cs typeface="Arial" panose="020B0604020202020204" pitchFamily="34" charset="0"/>
              </a:rPr>
              <a:t>42,300</a:t>
            </a:r>
            <a:r>
              <a:rPr lang="en-GB" sz="1800" dirty="0">
                <a:cs typeface="Arial" panose="020B0604020202020204" pitchFamily="34" charset="0"/>
              </a:rPr>
              <a:t> people are diagnosed with bowel cancer every year in the UK (2015 – 2017), that’s more than </a:t>
            </a:r>
            <a:r>
              <a:rPr lang="en-GB" sz="1800" b="1" dirty="0">
                <a:cs typeface="Arial" panose="020B0604020202020204" pitchFamily="34" charset="0"/>
              </a:rPr>
              <a:t>115 people every day</a:t>
            </a:r>
          </a:p>
          <a:p>
            <a:pPr marL="285750" indent="-285750" algn="just">
              <a:buFont typeface="Wingdings" panose="05000000000000000000" pitchFamily="2" charset="2"/>
              <a:buChar char="Ø"/>
            </a:pPr>
            <a:endParaRPr lang="en-GB" sz="1800" b="1" dirty="0">
              <a:cs typeface="Arial" panose="020B0604020202020204" pitchFamily="34" charset="0"/>
            </a:endParaRPr>
          </a:p>
          <a:p>
            <a:pPr marL="342900" indent="-342900" algn="just">
              <a:buFont typeface="Wingdings" panose="05000000000000000000" pitchFamily="2" charset="2"/>
              <a:buChar char="Ø"/>
            </a:pPr>
            <a:r>
              <a:rPr lang="en-GB" sz="1800" dirty="0">
                <a:cs typeface="Arial" panose="020B0604020202020204" pitchFamily="34" charset="0"/>
              </a:rPr>
              <a:t>4</a:t>
            </a:r>
            <a:r>
              <a:rPr lang="en-GB" sz="1800" baseline="30000" dirty="0">
                <a:cs typeface="Arial" panose="020B0604020202020204" pitchFamily="34" charset="0"/>
              </a:rPr>
              <a:t>th</a:t>
            </a:r>
            <a:r>
              <a:rPr lang="en-GB" sz="1800" dirty="0">
                <a:cs typeface="Arial" panose="020B0604020202020204" pitchFamily="34" charset="0"/>
              </a:rPr>
              <a:t> most common cancer &amp; 2</a:t>
            </a:r>
            <a:r>
              <a:rPr lang="en-GB" sz="1800" baseline="30000" dirty="0">
                <a:cs typeface="Arial" panose="020B0604020202020204" pitchFamily="34" charset="0"/>
              </a:rPr>
              <a:t>nd</a:t>
            </a:r>
            <a:r>
              <a:rPr lang="en-GB" sz="1800" dirty="0">
                <a:cs typeface="Arial" panose="020B0604020202020204" pitchFamily="34" charset="0"/>
              </a:rPr>
              <a:t> biggest cancer killer in the UK</a:t>
            </a:r>
          </a:p>
          <a:p>
            <a:pPr marL="285750" indent="-285750" algn="just">
              <a:buFont typeface="Wingdings" panose="05000000000000000000" pitchFamily="2" charset="2"/>
              <a:buChar char="Ø"/>
            </a:pPr>
            <a:endParaRPr lang="en-GB" sz="1800" dirty="0">
              <a:cs typeface="Arial" panose="020B0604020202020204" pitchFamily="34" charset="0"/>
            </a:endParaRPr>
          </a:p>
          <a:p>
            <a:pPr marL="342900" indent="-342900" algn="just">
              <a:buFont typeface="Wingdings" panose="05000000000000000000" pitchFamily="2" charset="2"/>
              <a:buChar char="Ø"/>
            </a:pPr>
            <a:r>
              <a:rPr lang="en-GB" sz="1800" b="1" dirty="0">
                <a:cs typeface="Arial" panose="020B0604020202020204" pitchFamily="34" charset="0"/>
              </a:rPr>
              <a:t>16,000 people die </a:t>
            </a:r>
            <a:r>
              <a:rPr lang="en-GB" sz="1800" dirty="0">
                <a:cs typeface="Arial" panose="020B0604020202020204" pitchFamily="34" charset="0"/>
              </a:rPr>
              <a:t>from bowel cancer in the UK every year</a:t>
            </a:r>
          </a:p>
          <a:p>
            <a:pPr marL="285750" indent="-285750" algn="just">
              <a:buFont typeface="Wingdings" panose="05000000000000000000" pitchFamily="2" charset="2"/>
              <a:buChar char="Ø"/>
            </a:pPr>
            <a:endParaRPr lang="en-GB" sz="1800" dirty="0">
              <a:cs typeface="Arial" panose="020B0604020202020204" pitchFamily="34" charset="0"/>
            </a:endParaRPr>
          </a:p>
          <a:p>
            <a:pPr marL="342900" indent="-342900" algn="just">
              <a:buFont typeface="Wingdings" panose="05000000000000000000" pitchFamily="2" charset="2"/>
              <a:buChar char="Ø"/>
            </a:pPr>
            <a:r>
              <a:rPr lang="en-GB" sz="1800" dirty="0">
                <a:cs typeface="Arial" panose="020B0604020202020204" pitchFamily="34" charset="0"/>
              </a:rPr>
              <a:t>About </a:t>
            </a:r>
            <a:r>
              <a:rPr lang="en-GB" sz="1800" b="1" dirty="0">
                <a:cs typeface="Arial" panose="020B0604020202020204" pitchFamily="34" charset="0"/>
              </a:rPr>
              <a:t>1 in 20 people </a:t>
            </a:r>
            <a:r>
              <a:rPr lang="en-GB" sz="1800" dirty="0">
                <a:cs typeface="Arial" panose="020B0604020202020204" pitchFamily="34" charset="0"/>
              </a:rPr>
              <a:t>in the UK will develop bowel cancer during their lifetime</a:t>
            </a:r>
          </a:p>
          <a:p>
            <a:pPr marL="285750" indent="-285750" algn="just">
              <a:buFont typeface="Wingdings" panose="05000000000000000000" pitchFamily="2" charset="2"/>
              <a:buChar char="Ø"/>
            </a:pPr>
            <a:endParaRPr lang="en-GB" sz="1800" dirty="0">
              <a:cs typeface="Arial" panose="020B0604020202020204" pitchFamily="34" charset="0"/>
            </a:endParaRPr>
          </a:p>
          <a:p>
            <a:pPr marL="347472" indent="-347472" algn="just" rtl="0" eaLnBrk="1" latinLnBrk="0" hangingPunct="1">
              <a:spcBef>
                <a:spcPts val="0"/>
              </a:spcBef>
              <a:spcAft>
                <a:spcPts val="0"/>
              </a:spcAft>
              <a:buClrTx/>
              <a:buSzPts val="1800"/>
              <a:buFont typeface="Wingdings" panose="05000000000000000000" pitchFamily="2" charset="2"/>
              <a:buChar char="Ø"/>
            </a:pPr>
            <a:r>
              <a:rPr lang="en-GB" sz="1800" kern="1200" dirty="0">
                <a:solidFill>
                  <a:srgbClr val="000000"/>
                </a:solidFill>
                <a:effectLst/>
                <a:latin typeface="Calibri" panose="020F0502020204030204" pitchFamily="34" charset="0"/>
                <a:ea typeface="+mn-ea"/>
                <a:cs typeface="Arial" panose="020B0604020202020204" pitchFamily="34" charset="0"/>
              </a:rPr>
              <a:t>94% of new cases of bowel cancer are diagnosed in people over the age of 50</a:t>
            </a:r>
          </a:p>
          <a:p>
            <a:pPr marL="347472" indent="-347472" algn="just" rtl="0" eaLnBrk="1" latinLnBrk="0" hangingPunct="1">
              <a:spcBef>
                <a:spcPts val="0"/>
              </a:spcBef>
              <a:spcAft>
                <a:spcPts val="0"/>
              </a:spcAft>
              <a:buClrTx/>
              <a:buSzPts val="1800"/>
              <a:buFont typeface="Wingdings" panose="05000000000000000000" pitchFamily="2" charset="2"/>
              <a:buChar char="Ø"/>
            </a:pPr>
            <a:endParaRPr lang="en-GB" sz="1800" dirty="0">
              <a:effectLst/>
            </a:endParaRPr>
          </a:p>
          <a:p>
            <a:pPr marL="347472" indent="-347472"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latin typeface="Calibri" panose="020F0502020204030204" pitchFamily="34" charset="0"/>
                <a:ea typeface="+mn-ea"/>
                <a:cs typeface="Arial" panose="020B0604020202020204" pitchFamily="34" charset="0"/>
              </a:rPr>
              <a:t>1 in 15 men and 1 in 18 women will be diagnosed with bowel cancer during their lifetime</a:t>
            </a:r>
            <a:endParaRPr lang="en-GB" sz="2400" dirty="0">
              <a:effectLst/>
            </a:endParaRPr>
          </a:p>
          <a:p>
            <a:pPr algn="just"/>
            <a:endParaRPr lang="en-GB" sz="1800" dirty="0">
              <a:cs typeface="Arial" panose="020B0604020202020204" pitchFamily="34" charset="0"/>
            </a:endParaRPr>
          </a:p>
          <a:p>
            <a:pPr algn="just"/>
            <a:endParaRPr lang="en-GB" sz="1800" dirty="0">
              <a:cs typeface="Arial" panose="020B0604020202020204" pitchFamily="34" charset="0"/>
            </a:endParaRPr>
          </a:p>
          <a:p>
            <a:pPr algn="ctr"/>
            <a:r>
              <a:rPr lang="en-GB" sz="1800" dirty="0">
                <a:cs typeface="Arial" panose="020B0604020202020204" pitchFamily="34" charset="0"/>
              </a:rPr>
              <a:t>When diagnosed at its earliest stage, more than </a:t>
            </a:r>
            <a:r>
              <a:rPr lang="en-GB" sz="1800" b="1" dirty="0">
                <a:cs typeface="Arial" panose="020B0604020202020204" pitchFamily="34" charset="0"/>
              </a:rPr>
              <a:t>9/10 (92%) </a:t>
            </a:r>
            <a:r>
              <a:rPr lang="en-GB" sz="1800" dirty="0">
                <a:cs typeface="Arial" panose="020B0604020202020204" pitchFamily="34" charset="0"/>
              </a:rPr>
              <a:t>people will survive their disease for five years or more.  This is compared with 1 in 10 (10%) people when diagnosed at the latest stage.</a:t>
            </a:r>
          </a:p>
        </p:txBody>
      </p:sp>
    </p:spTree>
    <p:extLst>
      <p:ext uri="{BB962C8B-B14F-4D97-AF65-F5344CB8AC3E}">
        <p14:creationId xmlns:p14="http://schemas.microsoft.com/office/powerpoint/2010/main" val="20364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4249490" y="2177724"/>
            <a:ext cx="4642038" cy="4543752"/>
          </a:xfrm>
          <a:prstGeom prst="rect">
            <a:avLst/>
          </a:prstGeom>
        </p:spPr>
      </p:pic>
      <p:pic>
        <p:nvPicPr>
          <p:cNvPr id="8" name="Picture 7"/>
          <p:cNvPicPr>
            <a:picLocks noChangeAspect="1"/>
          </p:cNvPicPr>
          <p:nvPr/>
        </p:nvPicPr>
        <p:blipFill>
          <a:blip r:embed="rId3"/>
          <a:stretch>
            <a:fillRect/>
          </a:stretch>
        </p:blipFill>
        <p:spPr>
          <a:xfrm>
            <a:off x="6570509" y="288477"/>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4</a:t>
            </a:fld>
            <a:endParaRPr lang="en-US" dirty="0"/>
          </a:p>
        </p:txBody>
      </p:sp>
      <p:sp>
        <p:nvSpPr>
          <p:cNvPr id="9" name="TextBox 8">
            <a:extLst>
              <a:ext uri="{FF2B5EF4-FFF2-40B4-BE49-F238E27FC236}">
                <a16:creationId xmlns:a16="http://schemas.microsoft.com/office/drawing/2014/main" id="{A004DAA3-F292-4614-9157-09BE2EC067CA}"/>
              </a:ext>
            </a:extLst>
          </p:cNvPr>
          <p:cNvSpPr txBox="1"/>
          <p:nvPr/>
        </p:nvSpPr>
        <p:spPr>
          <a:xfrm>
            <a:off x="393089" y="441948"/>
            <a:ext cx="4740886" cy="461665"/>
          </a:xfrm>
          <a:prstGeom prst="rect">
            <a:avLst/>
          </a:prstGeom>
          <a:noFill/>
        </p:spPr>
        <p:txBody>
          <a:bodyPr wrap="square">
            <a:spAutoFit/>
          </a:bodyPr>
          <a:lstStyle/>
          <a:p>
            <a:r>
              <a:rPr lang="en-GB" sz="2400" b="1" dirty="0">
                <a:cs typeface="Arial" panose="020B0604020202020204" pitchFamily="34" charset="0"/>
              </a:rPr>
              <a:t>Risk Factors</a:t>
            </a:r>
          </a:p>
        </p:txBody>
      </p:sp>
      <p:sp>
        <p:nvSpPr>
          <p:cNvPr id="14" name="Rectangle 13">
            <a:extLst>
              <a:ext uri="{FF2B5EF4-FFF2-40B4-BE49-F238E27FC236}">
                <a16:creationId xmlns:a16="http://schemas.microsoft.com/office/drawing/2014/main" id="{2692C58B-7BA5-4E58-9FA0-F8FAC0B1D58A}"/>
              </a:ext>
            </a:extLst>
          </p:cNvPr>
          <p:cNvSpPr/>
          <p:nvPr/>
        </p:nvSpPr>
        <p:spPr>
          <a:xfrm>
            <a:off x="323272" y="964751"/>
            <a:ext cx="8568255" cy="5262979"/>
          </a:xfrm>
          <a:prstGeom prst="rect">
            <a:avLst/>
          </a:prstGeom>
        </p:spPr>
        <p:txBody>
          <a:bodyPr wrap="square">
            <a:spAutoFit/>
          </a:bodyPr>
          <a:lstStyle/>
          <a:p>
            <a:pPr marL="457200" lvl="0" indent="-457200" algn="just">
              <a:buFont typeface="Wingdings" panose="05000000000000000000" pitchFamily="2" charset="2"/>
              <a:buChar char="Ø"/>
            </a:pPr>
            <a:r>
              <a:rPr lang="en-GB" sz="1600" dirty="0">
                <a:cs typeface="Arial" panose="020B0604020202020204" pitchFamily="34" charset="0"/>
              </a:rPr>
              <a:t>Age – over 80% of bowel cancer occur in those over 60s</a:t>
            </a:r>
          </a:p>
          <a:p>
            <a:pPr marL="457200" lvl="0" indent="-457200" algn="just">
              <a:buFont typeface="Wingdings" panose="05000000000000000000" pitchFamily="2" charset="2"/>
              <a:buChar char="Ø"/>
            </a:pPr>
            <a:endParaRPr lang="en-GB" sz="1600" dirty="0">
              <a:cs typeface="Arial" panose="020B0604020202020204" pitchFamily="34" charset="0"/>
            </a:endParaRPr>
          </a:p>
          <a:p>
            <a:pPr marL="457200" indent="-457200" algn="just">
              <a:buFont typeface="Wingdings" panose="05000000000000000000" pitchFamily="2" charset="2"/>
              <a:buChar char="Ø"/>
            </a:pPr>
            <a:r>
              <a:rPr lang="en-GB" sz="1600" dirty="0">
                <a:cs typeface="Arial" panose="020B0604020202020204" pitchFamily="34" charset="0"/>
              </a:rPr>
              <a:t>Low fibre diet – 28% of cases </a:t>
            </a:r>
          </a:p>
          <a:p>
            <a:pPr marL="457200" lvl="0" indent="-457200" algn="just">
              <a:buFont typeface="Wingdings" panose="05000000000000000000" pitchFamily="2" charset="2"/>
              <a:buChar char="Ø"/>
            </a:pPr>
            <a:endParaRPr lang="en-GB" sz="1600" dirty="0">
              <a:cs typeface="Arial" panose="020B0604020202020204" pitchFamily="34" charset="0"/>
            </a:endParaRPr>
          </a:p>
          <a:p>
            <a:pPr marL="457200" indent="-457200" algn="just">
              <a:buFont typeface="Wingdings" panose="05000000000000000000" pitchFamily="2" charset="2"/>
              <a:buChar char="Ø"/>
            </a:pPr>
            <a:r>
              <a:rPr lang="en-GB" sz="1600" dirty="0">
                <a:cs typeface="Arial" panose="020B0604020202020204" pitchFamily="34" charset="0"/>
              </a:rPr>
              <a:t>Family history – 20% of cases</a:t>
            </a:r>
          </a:p>
          <a:p>
            <a:pPr marL="457200" lvl="0" indent="-457200" algn="just">
              <a:buFont typeface="Wingdings" panose="05000000000000000000" pitchFamily="2" charset="2"/>
              <a:buChar char="Ø"/>
            </a:pPr>
            <a:endParaRPr lang="en-GB" sz="1600" dirty="0">
              <a:cs typeface="Arial" panose="020B0604020202020204" pitchFamily="34" charset="0"/>
            </a:endParaRPr>
          </a:p>
          <a:p>
            <a:pPr marL="457200" lvl="0" indent="-457200" algn="just">
              <a:buFont typeface="Wingdings" panose="05000000000000000000" pitchFamily="2" charset="2"/>
              <a:buChar char="Ø"/>
            </a:pPr>
            <a:r>
              <a:rPr lang="en-GB" sz="1600" dirty="0">
                <a:cs typeface="Arial" panose="020B0604020202020204" pitchFamily="34" charset="0"/>
              </a:rPr>
              <a:t>Eating processed red meat – 13% of cases</a:t>
            </a:r>
          </a:p>
          <a:p>
            <a:pPr marL="285750" lvl="0" indent="-285750" algn="just">
              <a:buFont typeface="Wingdings" panose="05000000000000000000" pitchFamily="2" charset="2"/>
              <a:buChar char="Ø"/>
            </a:pPr>
            <a:r>
              <a:rPr lang="en-GB" sz="1600" dirty="0">
                <a:cs typeface="Arial" panose="020B0604020202020204" pitchFamily="34" charset="0"/>
              </a:rPr>
              <a:t> </a:t>
            </a:r>
          </a:p>
          <a:p>
            <a:pPr marL="457200" lvl="0" indent="-457200" algn="just">
              <a:buFont typeface="Wingdings" panose="05000000000000000000" pitchFamily="2" charset="2"/>
              <a:buChar char="Ø"/>
            </a:pPr>
            <a:r>
              <a:rPr lang="en-GB" sz="1600" dirty="0">
                <a:cs typeface="Arial" panose="020B0604020202020204" pitchFamily="34" charset="0"/>
              </a:rPr>
              <a:t>Overweight and obesity – 11% of cases</a:t>
            </a:r>
          </a:p>
          <a:p>
            <a:pPr marL="285750" lvl="0" indent="-285750" algn="just">
              <a:buFont typeface="Wingdings" panose="05000000000000000000" pitchFamily="2" charset="2"/>
              <a:buChar char="Ø"/>
            </a:pPr>
            <a:r>
              <a:rPr lang="en-GB" sz="1600" dirty="0">
                <a:cs typeface="Arial" panose="020B0604020202020204" pitchFamily="34" charset="0"/>
              </a:rPr>
              <a:t> </a:t>
            </a:r>
          </a:p>
          <a:p>
            <a:pPr marL="457200" lvl="0" indent="-457200" algn="just">
              <a:buFont typeface="Wingdings" panose="05000000000000000000" pitchFamily="2" charset="2"/>
              <a:buChar char="Ø"/>
            </a:pPr>
            <a:r>
              <a:rPr lang="en-GB" sz="1600" dirty="0">
                <a:cs typeface="Arial" panose="020B0604020202020204" pitchFamily="34" charset="0"/>
              </a:rPr>
              <a:t>Smoking – 7% of cases </a:t>
            </a:r>
          </a:p>
          <a:p>
            <a:pPr marL="457200" lvl="0" indent="-457200" algn="just">
              <a:buFont typeface="Wingdings" panose="05000000000000000000" pitchFamily="2" charset="2"/>
              <a:buChar char="Ø"/>
            </a:pPr>
            <a:endParaRPr lang="en-GB" sz="1600" dirty="0">
              <a:cs typeface="Arial" panose="020B0604020202020204" pitchFamily="34" charset="0"/>
            </a:endParaRPr>
          </a:p>
          <a:p>
            <a:pPr marL="457200" lvl="0" indent="-457200" algn="just">
              <a:buFont typeface="Wingdings" panose="05000000000000000000" pitchFamily="2" charset="2"/>
              <a:buChar char="Ø"/>
            </a:pPr>
            <a:r>
              <a:rPr lang="en-GB" sz="1600" dirty="0">
                <a:cs typeface="Arial" panose="020B0604020202020204" pitchFamily="34" charset="0"/>
              </a:rPr>
              <a:t>Excess alcohol – 6% of cases</a:t>
            </a:r>
          </a:p>
          <a:p>
            <a:pPr marL="285750" lvl="0" indent="-285750" algn="just">
              <a:buFont typeface="Wingdings" panose="05000000000000000000" pitchFamily="2" charset="2"/>
              <a:buChar char="Ø"/>
            </a:pPr>
            <a:endParaRPr lang="en-GB" sz="1600" dirty="0">
              <a:cs typeface="Arial" panose="020B0604020202020204" pitchFamily="34" charset="0"/>
            </a:endParaRPr>
          </a:p>
          <a:p>
            <a:pPr marL="457200" lvl="0" indent="-457200" algn="just">
              <a:buFont typeface="Wingdings" panose="05000000000000000000" pitchFamily="2" charset="2"/>
              <a:buChar char="Ø"/>
            </a:pPr>
            <a:r>
              <a:rPr lang="en-GB" sz="1600" dirty="0">
                <a:cs typeface="Arial" panose="020B0604020202020204" pitchFamily="34" charset="0"/>
              </a:rPr>
              <a:t>Lack of regular exercise – 5% of cases</a:t>
            </a:r>
          </a:p>
          <a:p>
            <a:pPr marL="457200" lvl="0" indent="-457200" algn="just">
              <a:buFont typeface="Wingdings" panose="05000000000000000000" pitchFamily="2" charset="2"/>
              <a:buChar char="Ø"/>
            </a:pPr>
            <a:endParaRPr lang="en-GB" sz="1600" dirty="0">
              <a:cs typeface="Arial" panose="020B0604020202020204" pitchFamily="34" charset="0"/>
            </a:endParaRPr>
          </a:p>
          <a:p>
            <a:pPr marL="457200" lvl="0" indent="-457200" algn="just">
              <a:buFont typeface="Wingdings" panose="05000000000000000000" pitchFamily="2" charset="2"/>
              <a:buChar char="Ø"/>
            </a:pPr>
            <a:r>
              <a:rPr lang="en-GB" sz="1600" dirty="0">
                <a:cs typeface="Arial" panose="020B0604020202020204" pitchFamily="34" charset="0"/>
              </a:rPr>
              <a:t>54% of bowel cancer cases are preventable, UK</a:t>
            </a:r>
          </a:p>
          <a:p>
            <a:pPr marL="285750" lvl="0" indent="-285750" algn="just">
              <a:buFont typeface="Wingdings" panose="05000000000000000000" pitchFamily="2" charset="2"/>
              <a:buChar char="Ø"/>
            </a:pPr>
            <a:endParaRPr lang="en-GB" sz="1600" dirty="0">
              <a:cs typeface="Arial" panose="020B0604020202020204" pitchFamily="34" charset="0"/>
            </a:endParaRPr>
          </a:p>
          <a:p>
            <a:pPr marL="285750" indent="-285750" algn="just">
              <a:buFont typeface="Wingdings" panose="05000000000000000000" pitchFamily="2" charset="2"/>
              <a:buChar char="Ø"/>
            </a:pPr>
            <a:r>
              <a:rPr lang="en-GB" sz="1600" dirty="0">
                <a:cs typeface="Arial" panose="020B0604020202020204" pitchFamily="34" charset="0"/>
              </a:rPr>
              <a:t>1 in 15 UK males and 1 in 18 UK females will be diagnosed in their lifetime</a:t>
            </a:r>
          </a:p>
          <a:p>
            <a:pPr marL="285750" indent="-285750" algn="just">
              <a:buFont typeface="Wingdings" panose="05000000000000000000" pitchFamily="2" charset="2"/>
              <a:buChar char="Ø"/>
            </a:pPr>
            <a:endParaRPr lang="en-GB" sz="1600" dirty="0">
              <a:cs typeface="Arial" panose="020B0604020202020204" pitchFamily="34" charset="0"/>
            </a:endParaRPr>
          </a:p>
          <a:p>
            <a:pPr marL="457200" indent="-457200" algn="just">
              <a:buFont typeface="Wingdings" panose="05000000000000000000" pitchFamily="2" charset="2"/>
              <a:buChar char="Ø"/>
            </a:pPr>
            <a:r>
              <a:rPr lang="en-GB" sz="1600" dirty="0">
                <a:cs typeface="Arial" panose="020B0604020202020204" pitchFamily="34" charset="0"/>
              </a:rPr>
              <a:t>Inflammatory Bowel Disease &amp; Type 2 Diabetes</a:t>
            </a:r>
          </a:p>
        </p:txBody>
      </p:sp>
      <p:pic>
        <p:nvPicPr>
          <p:cNvPr id="5122" name="Picture 2" descr="Six ways to reduce your risk of bowel cancer - Cancer Research UK - Cancer  news">
            <a:extLst>
              <a:ext uri="{FF2B5EF4-FFF2-40B4-BE49-F238E27FC236}">
                <a16:creationId xmlns:a16="http://schemas.microsoft.com/office/drawing/2014/main" id="{D10B9642-1949-4140-B937-A96A5A619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202" y="1341761"/>
            <a:ext cx="3128709" cy="3975301"/>
          </a:xfrm>
          <a:prstGeom prst="rect">
            <a:avLst/>
          </a:prstGeom>
          <a:noFill/>
          <a:ln w="12700">
            <a:solidFill>
              <a:schemeClr val="accent1"/>
            </a:solidFill>
          </a:ln>
        </p:spPr>
      </p:pic>
      <p:sp>
        <p:nvSpPr>
          <p:cNvPr id="2" name="TextBox 1">
            <a:extLst>
              <a:ext uri="{FF2B5EF4-FFF2-40B4-BE49-F238E27FC236}">
                <a16:creationId xmlns:a16="http://schemas.microsoft.com/office/drawing/2014/main" id="{29654556-B99C-DB1C-D4CE-F98C3A31F7E3}"/>
              </a:ext>
            </a:extLst>
          </p:cNvPr>
          <p:cNvSpPr txBox="1"/>
          <p:nvPr/>
        </p:nvSpPr>
        <p:spPr>
          <a:xfrm>
            <a:off x="272666" y="6259369"/>
            <a:ext cx="7953647" cy="300082"/>
          </a:xfrm>
          <a:prstGeom prst="rect">
            <a:avLst/>
          </a:prstGeom>
          <a:noFill/>
        </p:spPr>
        <p:txBody>
          <a:bodyPr wrap="square" rtlCol="0">
            <a:spAutoFit/>
          </a:bodyPr>
          <a:lstStyle/>
          <a:p>
            <a:r>
              <a:rPr lang="en-GB" dirty="0"/>
              <a:t>Source: https://www.bowelcanceruk.org.uk/about-bowel-cancer/bowel-cancer/</a:t>
            </a:r>
          </a:p>
        </p:txBody>
      </p:sp>
    </p:spTree>
    <p:extLst>
      <p:ext uri="{BB962C8B-B14F-4D97-AF65-F5344CB8AC3E}">
        <p14:creationId xmlns:p14="http://schemas.microsoft.com/office/powerpoint/2010/main" val="151233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0000"/>
          </a:blip>
          <a:stretch>
            <a:fillRect/>
          </a:stretch>
        </p:blipFill>
        <p:spPr>
          <a:xfrm>
            <a:off x="4249490" y="2177724"/>
            <a:ext cx="4642038" cy="4543752"/>
          </a:xfrm>
          <a:prstGeom prst="rect">
            <a:avLst/>
          </a:prstGeom>
        </p:spPr>
      </p:pic>
      <p:pic>
        <p:nvPicPr>
          <p:cNvPr id="8" name="Picture 7"/>
          <p:cNvPicPr>
            <a:picLocks noChangeAspect="1"/>
          </p:cNvPicPr>
          <p:nvPr/>
        </p:nvPicPr>
        <p:blipFill>
          <a:blip r:embed="rId3"/>
          <a:stretch>
            <a:fillRect/>
          </a:stretch>
        </p:blipFill>
        <p:spPr>
          <a:xfrm>
            <a:off x="6711126" y="232711"/>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5</a:t>
            </a:fld>
            <a:endParaRPr lang="en-US" dirty="0"/>
          </a:p>
        </p:txBody>
      </p:sp>
      <p:sp>
        <p:nvSpPr>
          <p:cNvPr id="5" name="TextBox 4">
            <a:extLst>
              <a:ext uri="{FF2B5EF4-FFF2-40B4-BE49-F238E27FC236}">
                <a16:creationId xmlns:a16="http://schemas.microsoft.com/office/drawing/2014/main" id="{69B56C5E-4B90-4AE1-B770-7AB03FBD9C86}"/>
              </a:ext>
            </a:extLst>
          </p:cNvPr>
          <p:cNvSpPr txBox="1"/>
          <p:nvPr/>
        </p:nvSpPr>
        <p:spPr>
          <a:xfrm>
            <a:off x="252472" y="874035"/>
            <a:ext cx="8639056"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cs typeface="Arial" panose="020B0604020202020204" pitchFamily="34" charset="0"/>
              </a:rPr>
              <a:t>Bowel cancer is cancer that starts in the large bowel (colon) or back passage (rectum)</a:t>
            </a:r>
          </a:p>
          <a:p>
            <a:endParaRPr lang="en-GB" sz="1600" dirty="0">
              <a:cs typeface="Arial" panose="020B0604020202020204" pitchFamily="34" charset="0"/>
            </a:endParaRPr>
          </a:p>
          <a:p>
            <a:pPr marL="285750" indent="-285750">
              <a:buFont typeface="Arial" panose="020B0604020202020204" pitchFamily="34" charset="0"/>
              <a:buChar char="•"/>
            </a:pPr>
            <a:r>
              <a:rPr lang="en-GB" sz="1600" dirty="0">
                <a:cs typeface="Arial" panose="020B0604020202020204" pitchFamily="34" charset="0"/>
              </a:rPr>
              <a:t>Bowel cancer forms through polyps that grow on the lining of the inside of the large bowel</a:t>
            </a:r>
          </a:p>
          <a:p>
            <a:pPr marL="285750" indent="-285750">
              <a:buFont typeface="Arial" panose="020B0604020202020204" pitchFamily="34" charset="0"/>
              <a:buChar char="•"/>
            </a:pPr>
            <a:endParaRPr lang="en-GB" sz="1600" dirty="0">
              <a:cs typeface="Arial" panose="020B0604020202020204" pitchFamily="34" charset="0"/>
            </a:endParaRPr>
          </a:p>
          <a:p>
            <a:pPr marL="285750" indent="-285750">
              <a:buFont typeface="Arial" panose="020B0604020202020204" pitchFamily="34" charset="0"/>
              <a:buChar char="•"/>
            </a:pPr>
            <a:r>
              <a:rPr lang="en-GB" sz="1600" dirty="0">
                <a:cs typeface="Arial" panose="020B0604020202020204" pitchFamily="34" charset="0"/>
              </a:rPr>
              <a:t>Not all polyps contain cancerous cells, yet if left long enough, some can become cancerous and become tumours.</a:t>
            </a:r>
          </a:p>
        </p:txBody>
      </p:sp>
      <p:sp>
        <p:nvSpPr>
          <p:cNvPr id="12" name="TextBox 11">
            <a:extLst>
              <a:ext uri="{FF2B5EF4-FFF2-40B4-BE49-F238E27FC236}">
                <a16:creationId xmlns:a16="http://schemas.microsoft.com/office/drawing/2014/main" id="{FA344829-9E0F-4C17-9151-FE06C9D42D1B}"/>
              </a:ext>
            </a:extLst>
          </p:cNvPr>
          <p:cNvSpPr txBox="1"/>
          <p:nvPr/>
        </p:nvSpPr>
        <p:spPr>
          <a:xfrm>
            <a:off x="252472" y="398023"/>
            <a:ext cx="4819650" cy="461665"/>
          </a:xfrm>
          <a:prstGeom prst="rect">
            <a:avLst/>
          </a:prstGeom>
          <a:noFill/>
        </p:spPr>
        <p:txBody>
          <a:bodyPr wrap="square" rtlCol="0">
            <a:spAutoFit/>
          </a:bodyPr>
          <a:lstStyle/>
          <a:p>
            <a:r>
              <a:rPr lang="en-GB" sz="2400" b="1" dirty="0">
                <a:cs typeface="Arial" panose="020B0604020202020204" pitchFamily="34" charset="0"/>
              </a:rPr>
              <a:t>What is Bowel Cancer?</a:t>
            </a:r>
          </a:p>
        </p:txBody>
      </p:sp>
      <p:sp>
        <p:nvSpPr>
          <p:cNvPr id="9" name="TextBox 8">
            <a:extLst>
              <a:ext uri="{FF2B5EF4-FFF2-40B4-BE49-F238E27FC236}">
                <a16:creationId xmlns:a16="http://schemas.microsoft.com/office/drawing/2014/main" id="{3CFA9B21-DD0E-4BEE-A881-4B0AAEA18F39}"/>
              </a:ext>
            </a:extLst>
          </p:cNvPr>
          <p:cNvSpPr txBox="1"/>
          <p:nvPr/>
        </p:nvSpPr>
        <p:spPr>
          <a:xfrm>
            <a:off x="252472" y="2738151"/>
            <a:ext cx="4572000" cy="461665"/>
          </a:xfrm>
          <a:prstGeom prst="rect">
            <a:avLst/>
          </a:prstGeom>
          <a:noFill/>
        </p:spPr>
        <p:txBody>
          <a:bodyPr wrap="square">
            <a:spAutoFit/>
          </a:bodyPr>
          <a:lstStyle/>
          <a:p>
            <a:r>
              <a:rPr lang="en-GB" sz="2400" b="1" dirty="0">
                <a:cs typeface="Arial" panose="020B0604020202020204" pitchFamily="34" charset="0"/>
              </a:rPr>
              <a:t>Symptoms of Bowel Cancer</a:t>
            </a:r>
          </a:p>
        </p:txBody>
      </p:sp>
      <p:sp>
        <p:nvSpPr>
          <p:cNvPr id="10" name="Rectangle 9">
            <a:extLst>
              <a:ext uri="{FF2B5EF4-FFF2-40B4-BE49-F238E27FC236}">
                <a16:creationId xmlns:a16="http://schemas.microsoft.com/office/drawing/2014/main" id="{BB18E4A5-DBA1-4065-9D5F-CB69CCF8C262}"/>
              </a:ext>
            </a:extLst>
          </p:cNvPr>
          <p:cNvSpPr/>
          <p:nvPr/>
        </p:nvSpPr>
        <p:spPr>
          <a:xfrm>
            <a:off x="252472" y="3321736"/>
            <a:ext cx="8454472" cy="3046988"/>
          </a:xfrm>
          <a:prstGeom prst="rect">
            <a:avLst/>
          </a:prstGeom>
        </p:spPr>
        <p:txBody>
          <a:bodyPr wrap="square">
            <a:spAutoFit/>
          </a:bodyPr>
          <a:lstStyle/>
          <a:p>
            <a:pPr algn="just"/>
            <a:r>
              <a:rPr lang="en-US" sz="1600" dirty="0">
                <a:cs typeface="Arial" panose="020B0604020202020204" pitchFamily="34" charset="0"/>
              </a:rPr>
              <a:t>More than 90% of people with bowel cancer have one or a combination of the following symptoms:</a:t>
            </a:r>
          </a:p>
          <a:p>
            <a:pPr algn="just"/>
            <a:endParaRPr lang="en-US" sz="1600" b="1" dirty="0">
              <a:cs typeface="Arial" panose="020B0604020202020204" pitchFamily="34" charset="0"/>
            </a:endParaRPr>
          </a:p>
          <a:p>
            <a:pPr marL="342900" indent="-342900" algn="just">
              <a:buFont typeface="Arial" panose="020B0604020202020204" pitchFamily="34" charset="0"/>
              <a:buChar char="•"/>
            </a:pPr>
            <a:r>
              <a:rPr lang="en-US" sz="1600" dirty="0">
                <a:cs typeface="Arial" panose="020B0604020202020204" pitchFamily="34" charset="0"/>
              </a:rPr>
              <a:t>A persistent change in bowel habit </a:t>
            </a:r>
          </a:p>
          <a:p>
            <a:pPr marL="342900" indent="-342900" algn="just">
              <a:buFont typeface="Arial" panose="020B0604020202020204" pitchFamily="34" charset="0"/>
              <a:buChar char="•"/>
            </a:pPr>
            <a:endParaRPr lang="en-US" sz="1600" dirty="0">
              <a:cs typeface="Arial" panose="020B0604020202020204" pitchFamily="34" charset="0"/>
            </a:endParaRPr>
          </a:p>
          <a:p>
            <a:pPr marL="342900" indent="-342900" algn="just">
              <a:buFont typeface="Arial" panose="020B0604020202020204" pitchFamily="34" charset="0"/>
              <a:buChar char="•"/>
            </a:pPr>
            <a:r>
              <a:rPr lang="en-US" sz="1600" dirty="0">
                <a:cs typeface="Arial" panose="020B0604020202020204" pitchFamily="34" charset="0"/>
              </a:rPr>
              <a:t>Bleeding from the bottom and/or blood in your poo</a:t>
            </a:r>
          </a:p>
          <a:p>
            <a:pPr marL="342900" indent="-342900" algn="just">
              <a:buFont typeface="Arial" panose="020B0604020202020204" pitchFamily="34" charset="0"/>
              <a:buChar char="•"/>
            </a:pPr>
            <a:endParaRPr lang="en-US" sz="1600" dirty="0">
              <a:cs typeface="Arial" panose="020B0604020202020204" pitchFamily="34" charset="0"/>
            </a:endParaRPr>
          </a:p>
          <a:p>
            <a:pPr marL="342900" indent="-342900" algn="just">
              <a:buFont typeface="Arial" panose="020B0604020202020204" pitchFamily="34" charset="0"/>
              <a:buChar char="•"/>
            </a:pPr>
            <a:r>
              <a:rPr lang="en-US" sz="1600" dirty="0">
                <a:cs typeface="Arial" panose="020B0604020202020204" pitchFamily="34" charset="0"/>
              </a:rPr>
              <a:t>Abdominal pain, discomfort or bloating brought on by eating </a:t>
            </a:r>
          </a:p>
          <a:p>
            <a:pPr marL="342900" indent="-342900" algn="just">
              <a:buFont typeface="Arial" panose="020B0604020202020204" pitchFamily="34" charset="0"/>
              <a:buChar char="•"/>
            </a:pPr>
            <a:endParaRPr lang="en-US" sz="1600" dirty="0">
              <a:cs typeface="Arial" panose="020B0604020202020204" pitchFamily="34" charset="0"/>
            </a:endParaRPr>
          </a:p>
          <a:p>
            <a:pPr marL="342900" indent="-342900" algn="just">
              <a:buFont typeface="Arial" panose="020B0604020202020204" pitchFamily="34" charset="0"/>
              <a:buChar char="•"/>
            </a:pPr>
            <a:r>
              <a:rPr lang="en-US" sz="1600" dirty="0">
                <a:cs typeface="Arial" panose="020B0604020202020204" pitchFamily="34" charset="0"/>
              </a:rPr>
              <a:t>Unexplained weight lost and extreme tiredness for no obvious reason</a:t>
            </a:r>
          </a:p>
          <a:p>
            <a:pPr algn="just"/>
            <a:endParaRPr lang="en-US" sz="1600" dirty="0">
              <a:cs typeface="Arial" panose="020B0604020202020204" pitchFamily="34" charset="0"/>
            </a:endParaRPr>
          </a:p>
          <a:p>
            <a:pPr algn="just"/>
            <a:r>
              <a:rPr lang="en-US" sz="1600" dirty="0">
                <a:cs typeface="Arial" panose="020B0604020202020204" pitchFamily="34" charset="0"/>
              </a:rPr>
              <a:t>Most people with these symptoms do not have bowel cancer.  However, it is vital that patients see their GP if they have the above symptoms for more than 3 weeks.</a:t>
            </a:r>
            <a:endParaRPr lang="en-US" sz="1600" b="0" i="0" dirty="0">
              <a:effectLst/>
              <a:cs typeface="Arial" panose="020B0604020202020204" pitchFamily="34" charset="0"/>
            </a:endParaRPr>
          </a:p>
        </p:txBody>
      </p:sp>
    </p:spTree>
    <p:extLst>
      <p:ext uri="{BB962C8B-B14F-4D97-AF65-F5344CB8AC3E}">
        <p14:creationId xmlns:p14="http://schemas.microsoft.com/office/powerpoint/2010/main" val="135526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6</a:t>
            </a:fld>
            <a:endParaRPr lang="en-US" dirty="0"/>
          </a:p>
        </p:txBody>
      </p:sp>
      <p:pic>
        <p:nvPicPr>
          <p:cNvPr id="9" name="Picture 8">
            <a:extLst>
              <a:ext uri="{FF2B5EF4-FFF2-40B4-BE49-F238E27FC236}">
                <a16:creationId xmlns:a16="http://schemas.microsoft.com/office/drawing/2014/main" id="{9B699DCB-39C1-4AB6-B6A9-F799DE6AC5B6}"/>
              </a:ext>
            </a:extLst>
          </p:cNvPr>
          <p:cNvPicPr>
            <a:picLocks noChangeAspect="1"/>
          </p:cNvPicPr>
          <p:nvPr/>
        </p:nvPicPr>
        <p:blipFill>
          <a:blip r:embed="rId2">
            <a:alphaModFix amt="10000"/>
          </a:blip>
          <a:stretch>
            <a:fillRect/>
          </a:stretch>
        </p:blipFill>
        <p:spPr>
          <a:xfrm>
            <a:off x="4249490" y="2177724"/>
            <a:ext cx="4642038" cy="4543752"/>
          </a:xfrm>
          <a:prstGeom prst="rect">
            <a:avLst/>
          </a:prstGeom>
        </p:spPr>
      </p:pic>
      <p:sp>
        <p:nvSpPr>
          <p:cNvPr id="11" name="TextBox 10">
            <a:extLst>
              <a:ext uri="{FF2B5EF4-FFF2-40B4-BE49-F238E27FC236}">
                <a16:creationId xmlns:a16="http://schemas.microsoft.com/office/drawing/2014/main" id="{4C7D25D6-A180-4D39-BCEA-E75AACFE8F78}"/>
              </a:ext>
            </a:extLst>
          </p:cNvPr>
          <p:cNvSpPr txBox="1"/>
          <p:nvPr/>
        </p:nvSpPr>
        <p:spPr>
          <a:xfrm>
            <a:off x="370653" y="350917"/>
            <a:ext cx="6278655" cy="424732"/>
          </a:xfrm>
          <a:prstGeom prst="rect">
            <a:avLst/>
          </a:prstGeom>
          <a:noFill/>
        </p:spPr>
        <p:txBody>
          <a:bodyPr wrap="square">
            <a:spAutoFit/>
          </a:bodyPr>
          <a:lstStyle/>
          <a:p>
            <a:pPr defTabSz="914400">
              <a:lnSpc>
                <a:spcPct val="90000"/>
              </a:lnSpc>
              <a:spcBef>
                <a:spcPct val="0"/>
              </a:spcBef>
              <a:spcAft>
                <a:spcPts val="600"/>
              </a:spcAft>
            </a:pPr>
            <a:r>
              <a:rPr lang="en-US" sz="2400" b="1" kern="1200" dirty="0">
                <a:ea typeface="+mj-ea"/>
                <a:cs typeface="Arial" panose="020B0604020202020204" pitchFamily="34" charset="0"/>
              </a:rPr>
              <a:t>The Faecal Immunochemical Test (FIT) Kit</a:t>
            </a:r>
          </a:p>
        </p:txBody>
      </p:sp>
      <p:sp>
        <p:nvSpPr>
          <p:cNvPr id="7" name="TextBox 6">
            <a:extLst>
              <a:ext uri="{FF2B5EF4-FFF2-40B4-BE49-F238E27FC236}">
                <a16:creationId xmlns:a16="http://schemas.microsoft.com/office/drawing/2014/main" id="{E6F2C143-68FC-43A2-9213-B227B35216F9}"/>
              </a:ext>
            </a:extLst>
          </p:cNvPr>
          <p:cNvSpPr txBox="1"/>
          <p:nvPr/>
        </p:nvSpPr>
        <p:spPr>
          <a:xfrm>
            <a:off x="92987" y="1373624"/>
            <a:ext cx="8798541" cy="3757220"/>
          </a:xfrm>
          <a:prstGeom prst="rect">
            <a:avLst/>
          </a:prstGeom>
        </p:spPr>
        <p:txBody>
          <a:bodyPr vert="horz" lIns="91440" tIns="45720" rIns="91440" bIns="45720" rtlCol="0" anchor="ctr">
            <a:noAutofit/>
          </a:bodyPr>
          <a:lstStyle/>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The FIT kit is simple, easy and hygienic to complete</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Only one small poo sample is required</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The FIT kit looks for very small traces of blood</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 An abnormal result is </a:t>
            </a:r>
            <a:r>
              <a:rPr lang="en-US" sz="1600" b="1" u="sng" dirty="0">
                <a:cs typeface="Arial" panose="020B0604020202020204" pitchFamily="34" charset="0"/>
              </a:rPr>
              <a:t>NOT</a:t>
            </a:r>
            <a:r>
              <a:rPr lang="en-US" sz="1600" dirty="0">
                <a:cs typeface="Arial" panose="020B0604020202020204" pitchFamily="34" charset="0"/>
              </a:rPr>
              <a:t> a cancer diagnosis</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98 out of 100 completed FIT kits require no further test.  2/100 require a colonoscopy</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More people are completing the FIT kit compared to previous FOBT (average 7% increase)</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2WW symptomatic FIT is more sensitive than screening FIT</a:t>
            </a:r>
          </a:p>
          <a:p>
            <a:pPr marL="34290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a:p>
            <a:pPr marL="342900" indent="-285750" defTabSz="914400">
              <a:lnSpc>
                <a:spcPct val="90000"/>
              </a:lnSpc>
              <a:spcAft>
                <a:spcPts val="600"/>
              </a:spcAft>
              <a:buFont typeface="Wingdings" panose="05000000000000000000" pitchFamily="2" charset="2"/>
              <a:buChar char="Ø"/>
            </a:pPr>
            <a:r>
              <a:rPr lang="en-US" sz="1600" dirty="0">
                <a:cs typeface="Arial" panose="020B0604020202020204" pitchFamily="34" charset="0"/>
              </a:rPr>
              <a:t>Common problems – too </a:t>
            </a:r>
            <a:r>
              <a:rPr lang="en-US" sz="1600" b="1" u="sng" dirty="0">
                <a:cs typeface="Arial" panose="020B0604020202020204" pitchFamily="34" charset="0"/>
              </a:rPr>
              <a:t>much poo </a:t>
            </a:r>
            <a:r>
              <a:rPr lang="en-US" sz="1600" dirty="0">
                <a:cs typeface="Arial" panose="020B0604020202020204" pitchFamily="34" charset="0"/>
              </a:rPr>
              <a:t>&amp; not writing </a:t>
            </a:r>
            <a:r>
              <a:rPr lang="en-US" sz="1600" b="1" u="sng" dirty="0">
                <a:cs typeface="Arial" panose="020B0604020202020204" pitchFamily="34" charset="0"/>
              </a:rPr>
              <a:t>sample date </a:t>
            </a:r>
            <a:r>
              <a:rPr lang="en-US" sz="1600" dirty="0">
                <a:cs typeface="Arial" panose="020B0604020202020204" pitchFamily="34" charset="0"/>
              </a:rPr>
              <a:t>on bottle </a:t>
            </a:r>
          </a:p>
          <a:p>
            <a:pPr marL="57150" indent="-285750" defTabSz="914400">
              <a:lnSpc>
                <a:spcPct val="90000"/>
              </a:lnSpc>
              <a:spcAft>
                <a:spcPts val="600"/>
              </a:spcAft>
              <a:buFont typeface="Wingdings" panose="05000000000000000000" pitchFamily="2" charset="2"/>
              <a:buChar char="Ø"/>
            </a:pPr>
            <a:endParaRPr lang="en-US" sz="1600" dirty="0">
              <a:cs typeface="Arial" panose="020B0604020202020204" pitchFamily="34" charset="0"/>
            </a:endParaRPr>
          </a:p>
        </p:txBody>
      </p:sp>
      <p:pic>
        <p:nvPicPr>
          <p:cNvPr id="10" name="Picture 4" descr="Northern Ireland Announce Change To New Faecal Immunochemical Test (FIT)  for Bowel Cancer Screening - Faecal Immunochemical Test">
            <a:extLst>
              <a:ext uri="{FF2B5EF4-FFF2-40B4-BE49-F238E27FC236}">
                <a16:creationId xmlns:a16="http://schemas.microsoft.com/office/drawing/2014/main" id="{EC70E37D-FA5B-4379-81C3-61F0896917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7880" y="992348"/>
            <a:ext cx="4123133" cy="1649253"/>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2" descr="Bowel cancer screening paused throughout the UK as thousands wait to hear  if they have cancer | Bowel Cancer UK">
            <a:extLst>
              <a:ext uri="{FF2B5EF4-FFF2-40B4-BE49-F238E27FC236}">
                <a16:creationId xmlns:a16="http://schemas.microsoft.com/office/drawing/2014/main" id="{07E5CC94-CD99-4DBD-8D22-09A9DC7948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84345" y="4234728"/>
            <a:ext cx="2086926" cy="2071273"/>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2" descr="Our comment on new Faecal Immunochemical Test (FIT) pilot study | Bowel  Cancer UK">
            <a:extLst>
              <a:ext uri="{FF2B5EF4-FFF2-40B4-BE49-F238E27FC236}">
                <a16:creationId xmlns:a16="http://schemas.microsoft.com/office/drawing/2014/main" id="{9892F439-B38D-4260-AC23-615F14A575E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2126" y="5437909"/>
            <a:ext cx="2057401" cy="1311592"/>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1026" name="Picture 2" descr="What you need to know about bowel cancer screening – that could save your  life - NHS South West London Integrated Care Board">
            <a:extLst>
              <a:ext uri="{FF2B5EF4-FFF2-40B4-BE49-F238E27FC236}">
                <a16:creationId xmlns:a16="http://schemas.microsoft.com/office/drawing/2014/main" id="{D674A7DC-A4D9-24B0-029C-8A377345C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624" y="5431968"/>
            <a:ext cx="1969470" cy="13129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3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570509" y="412005"/>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7</a:t>
            </a:fld>
            <a:endParaRPr lang="en-US" dirty="0"/>
          </a:p>
        </p:txBody>
      </p:sp>
      <p:pic>
        <p:nvPicPr>
          <p:cNvPr id="9" name="Picture 8">
            <a:extLst>
              <a:ext uri="{FF2B5EF4-FFF2-40B4-BE49-F238E27FC236}">
                <a16:creationId xmlns:a16="http://schemas.microsoft.com/office/drawing/2014/main" id="{9B699DCB-39C1-4AB6-B6A9-F799DE6AC5B6}"/>
              </a:ext>
            </a:extLst>
          </p:cNvPr>
          <p:cNvPicPr>
            <a:picLocks noChangeAspect="1"/>
          </p:cNvPicPr>
          <p:nvPr/>
        </p:nvPicPr>
        <p:blipFill>
          <a:blip r:embed="rId4">
            <a:alphaModFix amt="10000"/>
          </a:blip>
          <a:stretch>
            <a:fillRect/>
          </a:stretch>
        </p:blipFill>
        <p:spPr>
          <a:xfrm>
            <a:off x="4249490" y="2177724"/>
            <a:ext cx="4642038" cy="4543752"/>
          </a:xfrm>
          <a:prstGeom prst="rect">
            <a:avLst/>
          </a:prstGeom>
        </p:spPr>
      </p:pic>
      <p:sp>
        <p:nvSpPr>
          <p:cNvPr id="7" name="TextBox 6">
            <a:extLst>
              <a:ext uri="{FF2B5EF4-FFF2-40B4-BE49-F238E27FC236}">
                <a16:creationId xmlns:a16="http://schemas.microsoft.com/office/drawing/2014/main" id="{F0AD2B96-379C-497F-A0BF-C528977556C9}"/>
              </a:ext>
            </a:extLst>
          </p:cNvPr>
          <p:cNvSpPr txBox="1"/>
          <p:nvPr/>
        </p:nvSpPr>
        <p:spPr>
          <a:xfrm>
            <a:off x="233069" y="547498"/>
            <a:ext cx="6337440" cy="461665"/>
          </a:xfrm>
          <a:prstGeom prst="rect">
            <a:avLst/>
          </a:prstGeom>
          <a:noFill/>
        </p:spPr>
        <p:txBody>
          <a:bodyPr wrap="square">
            <a:spAutoFit/>
          </a:bodyPr>
          <a:lstStyle/>
          <a:p>
            <a:r>
              <a:rPr lang="en-GB" sz="2400" b="1" dirty="0">
                <a:cs typeface="Arial" panose="020B0604020202020204" pitchFamily="34" charset="0"/>
              </a:rPr>
              <a:t>The Faecal Immunochemical Test (FIT) Kit</a:t>
            </a:r>
          </a:p>
        </p:txBody>
      </p:sp>
      <p:pic>
        <p:nvPicPr>
          <p:cNvPr id="2" name="Online Media 1" title="How to do the FIT bowel cancer screening test | Cancer Research UK">
            <a:hlinkClick r:id="" action="ppaction://media"/>
            <a:extLst>
              <a:ext uri="{FF2B5EF4-FFF2-40B4-BE49-F238E27FC236}">
                <a16:creationId xmlns:a16="http://schemas.microsoft.com/office/drawing/2014/main" id="{C32C2E9F-C285-47C6-851A-B35EB09012FA}"/>
              </a:ext>
            </a:extLst>
          </p:cNvPr>
          <p:cNvPicPr>
            <a:picLocks noRot="1" noChangeAspect="1"/>
          </p:cNvPicPr>
          <p:nvPr>
            <a:videoFile r:link="rId1"/>
          </p:nvPr>
        </p:nvPicPr>
        <p:blipFill>
          <a:blip r:embed="rId5"/>
          <a:stretch>
            <a:fillRect/>
          </a:stretch>
        </p:blipFill>
        <p:spPr>
          <a:xfrm>
            <a:off x="333475" y="1323053"/>
            <a:ext cx="4378556" cy="2473884"/>
          </a:xfrm>
          <a:prstGeom prst="rect">
            <a:avLst/>
          </a:prstGeom>
          <a:ln w="12700">
            <a:solidFill>
              <a:schemeClr val="accent1"/>
            </a:solidFill>
          </a:ln>
        </p:spPr>
      </p:pic>
      <p:pic>
        <p:nvPicPr>
          <p:cNvPr id="3" name="Picture 2">
            <a:hlinkClick r:id="rId6"/>
            <a:extLst>
              <a:ext uri="{FF2B5EF4-FFF2-40B4-BE49-F238E27FC236}">
                <a16:creationId xmlns:a16="http://schemas.microsoft.com/office/drawing/2014/main" id="{F47E8991-23D6-AFB6-5D03-7BB4AA893E75}"/>
              </a:ext>
            </a:extLst>
          </p:cNvPr>
          <p:cNvPicPr>
            <a:picLocks noChangeAspect="1"/>
          </p:cNvPicPr>
          <p:nvPr/>
        </p:nvPicPr>
        <p:blipFill>
          <a:blip r:embed="rId7"/>
          <a:stretch>
            <a:fillRect/>
          </a:stretch>
        </p:blipFill>
        <p:spPr>
          <a:xfrm>
            <a:off x="4999655" y="1323053"/>
            <a:ext cx="3282196" cy="2503051"/>
          </a:xfrm>
          <a:prstGeom prst="rect">
            <a:avLst/>
          </a:prstGeom>
          <a:ln>
            <a:solidFill>
              <a:schemeClr val="tx1"/>
            </a:solidFill>
          </a:ln>
        </p:spPr>
      </p:pic>
      <p:sp>
        <p:nvSpPr>
          <p:cNvPr id="4" name="TextBox 3">
            <a:extLst>
              <a:ext uri="{FF2B5EF4-FFF2-40B4-BE49-F238E27FC236}">
                <a16:creationId xmlns:a16="http://schemas.microsoft.com/office/drawing/2014/main" id="{8C6B0997-84A3-4949-3A0F-77BE4CC83169}"/>
              </a:ext>
            </a:extLst>
          </p:cNvPr>
          <p:cNvSpPr txBox="1"/>
          <p:nvPr/>
        </p:nvSpPr>
        <p:spPr>
          <a:xfrm>
            <a:off x="333475" y="3826104"/>
            <a:ext cx="4378556" cy="523220"/>
          </a:xfrm>
          <a:prstGeom prst="rect">
            <a:avLst/>
          </a:prstGeom>
          <a:noFill/>
        </p:spPr>
        <p:txBody>
          <a:bodyPr wrap="square">
            <a:spAutoFit/>
          </a:bodyPr>
          <a:lstStyle/>
          <a:p>
            <a:pPr algn="ctr"/>
            <a:r>
              <a:rPr lang="en-GB" sz="1400" dirty="0">
                <a:hlinkClick r:id="rId8"/>
              </a:rPr>
              <a:t>https://youtu.be/il6VSceMWfM</a:t>
            </a:r>
            <a:endParaRPr lang="en-GB" sz="1400" dirty="0"/>
          </a:p>
          <a:p>
            <a:pPr algn="ctr"/>
            <a:endParaRPr lang="en-GB" sz="1400" dirty="0"/>
          </a:p>
        </p:txBody>
      </p:sp>
      <p:sp>
        <p:nvSpPr>
          <p:cNvPr id="5" name="TextBox 4">
            <a:extLst>
              <a:ext uri="{FF2B5EF4-FFF2-40B4-BE49-F238E27FC236}">
                <a16:creationId xmlns:a16="http://schemas.microsoft.com/office/drawing/2014/main" id="{46795891-84D0-7F81-2C6B-E62F05D3CD48}"/>
              </a:ext>
            </a:extLst>
          </p:cNvPr>
          <p:cNvSpPr txBox="1"/>
          <p:nvPr/>
        </p:nvSpPr>
        <p:spPr>
          <a:xfrm>
            <a:off x="5116753" y="3819114"/>
            <a:ext cx="3048000" cy="738664"/>
          </a:xfrm>
          <a:prstGeom prst="rect">
            <a:avLst/>
          </a:prstGeom>
          <a:noFill/>
        </p:spPr>
        <p:txBody>
          <a:bodyPr wrap="square" rtlCol="0">
            <a:spAutoFit/>
          </a:bodyPr>
          <a:lstStyle/>
          <a:p>
            <a:pPr algn="ctr"/>
            <a:r>
              <a:rPr lang="en-GB" sz="1400" dirty="0">
                <a:hlinkClick r:id="rId6"/>
              </a:rPr>
              <a:t>https://www.youtube.com/channel/UCuKnnetqTZOVLzfv5nIhUWw/videos</a:t>
            </a:r>
            <a:endParaRPr lang="en-GB" sz="1400" dirty="0"/>
          </a:p>
          <a:p>
            <a:pPr algn="ctr"/>
            <a:endParaRPr lang="en-GB" sz="1400" dirty="0"/>
          </a:p>
        </p:txBody>
      </p:sp>
    </p:spTree>
    <p:extLst>
      <p:ext uri="{BB962C8B-B14F-4D97-AF65-F5344CB8AC3E}">
        <p14:creationId xmlns:p14="http://schemas.microsoft.com/office/powerpoint/2010/main" val="1859559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F7C485-A0AA-0A42-9540-D166433FC3F2}"/>
              </a:ext>
            </a:extLst>
          </p:cNvPr>
          <p:cNvSpPr>
            <a:spLocks noGrp="1"/>
          </p:cNvSpPr>
          <p:nvPr>
            <p:ph type="sldNum" sz="quarter" idx="12"/>
          </p:nvPr>
        </p:nvSpPr>
        <p:spPr/>
        <p:txBody>
          <a:bodyPr/>
          <a:lstStyle/>
          <a:p>
            <a:fld id="{E32B42AA-C782-0946-BC8A-59264D07AA92}" type="slidenum">
              <a:rPr lang="en-US" smtClean="0"/>
              <a:t>8</a:t>
            </a:fld>
            <a:endParaRPr lang="en-US" dirty="0"/>
          </a:p>
        </p:txBody>
      </p:sp>
      <p:sp>
        <p:nvSpPr>
          <p:cNvPr id="8" name="TextBox 7">
            <a:extLst>
              <a:ext uri="{FF2B5EF4-FFF2-40B4-BE49-F238E27FC236}">
                <a16:creationId xmlns:a16="http://schemas.microsoft.com/office/drawing/2014/main" id="{C82D0267-FBFA-1377-014E-FE6B690633D6}"/>
              </a:ext>
            </a:extLst>
          </p:cNvPr>
          <p:cNvSpPr txBox="1"/>
          <p:nvPr/>
        </p:nvSpPr>
        <p:spPr>
          <a:xfrm>
            <a:off x="328474" y="363984"/>
            <a:ext cx="8186876" cy="4924425"/>
          </a:xfrm>
          <a:prstGeom prst="rect">
            <a:avLst/>
          </a:prstGeom>
          <a:noFill/>
        </p:spPr>
        <p:txBody>
          <a:bodyPr wrap="square">
            <a:spAutoFit/>
          </a:bodyPr>
          <a:lstStyle/>
          <a:p>
            <a:pPr marL="0" algn="l" rtl="0" eaLnBrk="1" latinLnBrk="0" hangingPunct="1">
              <a:spcBef>
                <a:spcPts val="0"/>
              </a:spcBef>
              <a:spcAft>
                <a:spcPts val="0"/>
              </a:spcAft>
            </a:pPr>
            <a:r>
              <a:rPr lang="en-GB" sz="2400" b="1" kern="1200" dirty="0">
                <a:solidFill>
                  <a:srgbClr val="000000"/>
                </a:solidFill>
                <a:effectLst/>
                <a:ea typeface="+mn-ea"/>
                <a:cs typeface="+mn-cs"/>
              </a:rPr>
              <a:t>Abnormal/Positive Result:</a:t>
            </a:r>
          </a:p>
          <a:p>
            <a:pPr marL="0" algn="l" rtl="0" eaLnBrk="1" latinLnBrk="0" hangingPunct="1">
              <a:spcBef>
                <a:spcPts val="0"/>
              </a:spcBef>
              <a:spcAft>
                <a:spcPts val="0"/>
              </a:spcAft>
            </a:pPr>
            <a:endParaRPr lang="en-GB" sz="24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b="1" kern="1200" dirty="0">
                <a:solidFill>
                  <a:srgbClr val="000000"/>
                </a:solidFill>
                <a:effectLst/>
                <a:ea typeface="+mn-ea"/>
                <a:cs typeface="+mn-cs"/>
              </a:rPr>
              <a:t>This is not a cancer diagnosis</a:t>
            </a:r>
            <a:endParaRPr lang="en-GB" sz="18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ea typeface="+mn-ea"/>
                <a:cs typeface="+mn-cs"/>
              </a:rPr>
              <a:t>This means that further tests/investigation is required i.e. colonoscopy procedure </a:t>
            </a:r>
            <a:endParaRPr lang="en-GB" sz="18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ea typeface="+mn-ea"/>
                <a:cs typeface="+mn-cs"/>
              </a:rPr>
              <a:t>Patient will receive an invitation letter (with date/time) to attend a telephone or a face-to-face consultation</a:t>
            </a:r>
            <a:endParaRPr lang="en-GB" sz="18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ea typeface="+mn-ea"/>
                <a:cs typeface="+mn-cs"/>
              </a:rPr>
              <a:t>During consultation, the Specialist Screening Practitioner will assess and identify if patient is suitable for a colonoscopy</a:t>
            </a:r>
            <a:endParaRPr lang="en-GB" sz="1800" dirty="0">
              <a:effectLst/>
            </a:endParaRPr>
          </a:p>
          <a:p>
            <a:pPr marL="0" algn="l" rtl="0" eaLnBrk="1" latinLnBrk="0" hangingPunct="1">
              <a:spcBef>
                <a:spcPts val="0"/>
              </a:spcBef>
              <a:spcAft>
                <a:spcPts val="0"/>
              </a:spcAft>
            </a:pPr>
            <a:endParaRPr lang="en-GB" sz="1800" b="1" kern="1200" dirty="0">
              <a:solidFill>
                <a:srgbClr val="000000"/>
              </a:solidFill>
              <a:effectLst/>
              <a:ea typeface="+mn-ea"/>
              <a:cs typeface="+mn-cs"/>
            </a:endParaRPr>
          </a:p>
          <a:p>
            <a:pPr marL="0" algn="l" rtl="0" eaLnBrk="1" latinLnBrk="0" hangingPunct="1">
              <a:spcBef>
                <a:spcPts val="0"/>
              </a:spcBef>
              <a:spcAft>
                <a:spcPts val="0"/>
              </a:spcAft>
            </a:pPr>
            <a:endParaRPr lang="en-GB" sz="1800" b="1" kern="1200" dirty="0">
              <a:solidFill>
                <a:srgbClr val="000000"/>
              </a:solidFill>
              <a:effectLst/>
              <a:ea typeface="+mn-ea"/>
              <a:cs typeface="+mn-cs"/>
            </a:endParaRPr>
          </a:p>
          <a:p>
            <a:pPr marL="0" algn="l" rtl="0" eaLnBrk="1" latinLnBrk="0" hangingPunct="1">
              <a:spcBef>
                <a:spcPts val="0"/>
              </a:spcBef>
              <a:spcAft>
                <a:spcPts val="0"/>
              </a:spcAft>
            </a:pPr>
            <a:r>
              <a:rPr lang="en-GB" sz="2400" b="1" kern="1200" dirty="0">
                <a:solidFill>
                  <a:srgbClr val="000000"/>
                </a:solidFill>
                <a:effectLst/>
                <a:ea typeface="+mn-ea"/>
                <a:cs typeface="+mn-cs"/>
              </a:rPr>
              <a:t>Normal/Negative Result:</a:t>
            </a:r>
          </a:p>
          <a:p>
            <a:pPr marL="0" algn="l" rtl="0" eaLnBrk="1" latinLnBrk="0" hangingPunct="1">
              <a:spcBef>
                <a:spcPts val="0"/>
              </a:spcBef>
              <a:spcAft>
                <a:spcPts val="0"/>
              </a:spcAft>
            </a:pPr>
            <a:endParaRPr lang="en-GB" sz="8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ea typeface="+mn-ea"/>
                <a:cs typeface="+mn-cs"/>
              </a:rPr>
              <a:t>No human blood detected from the FIT kit.  Patient will receive another FIT kit in two years' time</a:t>
            </a:r>
            <a:endParaRPr lang="en-GB" sz="1800" dirty="0">
              <a:effectLst/>
            </a:endParaRPr>
          </a:p>
          <a:p>
            <a:pPr marL="285750" indent="-285750" algn="just" rtl="0" eaLnBrk="1" latinLnBrk="0" hangingPunct="1">
              <a:spcBef>
                <a:spcPts val="0"/>
              </a:spcBef>
              <a:spcAft>
                <a:spcPts val="0"/>
              </a:spcAft>
              <a:buFont typeface="Wingdings" panose="05000000000000000000" pitchFamily="2" charset="2"/>
              <a:buChar char="Ø"/>
            </a:pPr>
            <a:r>
              <a:rPr lang="en-GB" sz="1800" kern="1200" dirty="0">
                <a:solidFill>
                  <a:srgbClr val="000000"/>
                </a:solidFill>
                <a:effectLst/>
                <a:ea typeface="+mn-ea"/>
                <a:cs typeface="+mn-cs"/>
              </a:rPr>
              <a:t>If patient receives a FIT kit aged 74 then this will be their last invite.  However, they can continue taking part in bowel screening by contacting Hub to request a kit every 2 years.</a:t>
            </a:r>
            <a:endParaRPr lang="en-GB" sz="1800" dirty="0">
              <a:effectLst/>
            </a:endParaRPr>
          </a:p>
        </p:txBody>
      </p:sp>
    </p:spTree>
    <p:extLst>
      <p:ext uri="{BB962C8B-B14F-4D97-AF65-F5344CB8AC3E}">
        <p14:creationId xmlns:p14="http://schemas.microsoft.com/office/powerpoint/2010/main" val="130706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640817" y="404604"/>
            <a:ext cx="2180402" cy="676274"/>
          </a:xfrm>
          <a:prstGeom prst="rect">
            <a:avLst/>
          </a:prstGeom>
        </p:spPr>
      </p:pic>
      <p:sp>
        <p:nvSpPr>
          <p:cNvPr id="6" name="Slide Number Placeholder 5">
            <a:extLst>
              <a:ext uri="{FF2B5EF4-FFF2-40B4-BE49-F238E27FC236}">
                <a16:creationId xmlns:a16="http://schemas.microsoft.com/office/drawing/2014/main" id="{A59D10CA-E3F3-4646-8590-10FB311CEA11}"/>
              </a:ext>
            </a:extLst>
          </p:cNvPr>
          <p:cNvSpPr>
            <a:spLocks noGrp="1"/>
          </p:cNvSpPr>
          <p:nvPr>
            <p:ph type="sldNum" sz="quarter" idx="12"/>
          </p:nvPr>
        </p:nvSpPr>
        <p:spPr/>
        <p:txBody>
          <a:bodyPr/>
          <a:lstStyle/>
          <a:p>
            <a:fld id="{E32B42AA-C782-0946-BC8A-59264D07AA92}" type="slidenum">
              <a:rPr lang="en-US" smtClean="0"/>
              <a:t>9</a:t>
            </a:fld>
            <a:endParaRPr lang="en-US" dirty="0"/>
          </a:p>
        </p:txBody>
      </p:sp>
      <p:pic>
        <p:nvPicPr>
          <p:cNvPr id="9" name="Picture 8">
            <a:extLst>
              <a:ext uri="{FF2B5EF4-FFF2-40B4-BE49-F238E27FC236}">
                <a16:creationId xmlns:a16="http://schemas.microsoft.com/office/drawing/2014/main" id="{4C39FE1A-1FF0-4618-8556-D153E35657E2}"/>
              </a:ext>
            </a:extLst>
          </p:cNvPr>
          <p:cNvPicPr>
            <a:picLocks noChangeAspect="1"/>
          </p:cNvPicPr>
          <p:nvPr/>
        </p:nvPicPr>
        <p:blipFill>
          <a:blip r:embed="rId3">
            <a:alphaModFix amt="10000"/>
          </a:blip>
          <a:stretch>
            <a:fillRect/>
          </a:stretch>
        </p:blipFill>
        <p:spPr>
          <a:xfrm>
            <a:off x="4249490" y="2177724"/>
            <a:ext cx="4642038" cy="4543752"/>
          </a:xfrm>
          <a:prstGeom prst="rect">
            <a:avLst/>
          </a:prstGeom>
        </p:spPr>
      </p:pic>
      <p:sp>
        <p:nvSpPr>
          <p:cNvPr id="10" name="TextBox 9">
            <a:extLst>
              <a:ext uri="{FF2B5EF4-FFF2-40B4-BE49-F238E27FC236}">
                <a16:creationId xmlns:a16="http://schemas.microsoft.com/office/drawing/2014/main" id="{0A023A72-7658-47C5-89F0-73E4E83E3CCA}"/>
              </a:ext>
            </a:extLst>
          </p:cNvPr>
          <p:cNvSpPr txBox="1"/>
          <p:nvPr/>
        </p:nvSpPr>
        <p:spPr>
          <a:xfrm>
            <a:off x="228600" y="489400"/>
            <a:ext cx="6341909" cy="830997"/>
          </a:xfrm>
          <a:prstGeom prst="rect">
            <a:avLst/>
          </a:prstGeom>
          <a:noFill/>
        </p:spPr>
        <p:txBody>
          <a:bodyPr wrap="square">
            <a:spAutoFit/>
          </a:bodyPr>
          <a:lstStyle/>
          <a:p>
            <a:r>
              <a:rPr lang="en-GB" sz="2400" b="1" dirty="0">
                <a:cs typeface="Arial" panose="020B0604020202020204" pitchFamily="34" charset="0"/>
              </a:rPr>
              <a:t>What Happens at a Specialist Screening Practitioner (SSP) Assessment/Consultation</a:t>
            </a:r>
          </a:p>
        </p:txBody>
      </p:sp>
      <p:sp>
        <p:nvSpPr>
          <p:cNvPr id="7" name="Rectangle 6">
            <a:extLst>
              <a:ext uri="{FF2B5EF4-FFF2-40B4-BE49-F238E27FC236}">
                <a16:creationId xmlns:a16="http://schemas.microsoft.com/office/drawing/2014/main" id="{E863CD77-5A62-43B5-A6BF-25521211C4B4}"/>
              </a:ext>
            </a:extLst>
          </p:cNvPr>
          <p:cNvSpPr/>
          <p:nvPr/>
        </p:nvSpPr>
        <p:spPr>
          <a:xfrm>
            <a:off x="228600" y="1488584"/>
            <a:ext cx="8522311" cy="338554"/>
          </a:xfrm>
          <a:prstGeom prst="rect">
            <a:avLst/>
          </a:prstGeom>
        </p:spPr>
        <p:txBody>
          <a:bodyPr wrap="square">
            <a:spAutoFit/>
          </a:bodyPr>
          <a:lstStyle/>
          <a:p>
            <a:pPr algn="just"/>
            <a:endParaRPr lang="en-US" sz="1600" dirty="0">
              <a:solidFill>
                <a:schemeClr val="accent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335D46-A4F4-41A7-9E48-2BA1FC9ADFC4}"/>
              </a:ext>
            </a:extLst>
          </p:cNvPr>
          <p:cNvSpPr/>
          <p:nvPr/>
        </p:nvSpPr>
        <p:spPr>
          <a:xfrm>
            <a:off x="228599" y="1438865"/>
            <a:ext cx="8522311" cy="4524315"/>
          </a:xfrm>
          <a:prstGeom prst="rect">
            <a:avLst/>
          </a:prstGeom>
        </p:spPr>
        <p:txBody>
          <a:bodyPr wrap="square">
            <a:spAutoFit/>
          </a:bodyPr>
          <a:lstStyle/>
          <a:p>
            <a:pPr marL="285750" indent="-285750" algn="just">
              <a:buFont typeface="Arial" panose="020B0604020202020204" pitchFamily="34" charset="0"/>
              <a:buChar char="•"/>
            </a:pPr>
            <a:r>
              <a:rPr lang="en-US" sz="1600" dirty="0">
                <a:cs typeface="Arial" panose="020B0604020202020204" pitchFamily="34" charset="0"/>
              </a:rPr>
              <a:t>The Hub will send an invitation letter for a scheduled SSP appointment (telephone)</a:t>
            </a:r>
          </a:p>
          <a:p>
            <a:pPr marL="285750" indent="-285750" algn="just">
              <a:buFont typeface="Arial" panose="020B0604020202020204" pitchFamily="34" charset="0"/>
              <a:buChar char="•"/>
            </a:pPr>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The assessment will take about 45 minutes</a:t>
            </a:r>
          </a:p>
          <a:p>
            <a:pPr algn="just"/>
            <a:endParaRPr lang="en-US" sz="1600" dirty="0">
              <a:cs typeface="Arial" panose="020B0604020202020204" pitchFamily="34" charset="0"/>
            </a:endParaRPr>
          </a:p>
          <a:p>
            <a:pPr marL="285750" indent="-285750" algn="just">
              <a:buFont typeface="Arial" panose="020B0604020202020204" pitchFamily="34" charset="0"/>
              <a:buChar char="•"/>
            </a:pPr>
            <a:r>
              <a:rPr lang="en-US" sz="1600" dirty="0">
                <a:cs typeface="Arial" panose="020B0604020202020204" pitchFamily="34" charset="0"/>
              </a:rPr>
              <a:t>SSP will assess patient to identify if they are:</a:t>
            </a:r>
          </a:p>
          <a:p>
            <a:pPr algn="just"/>
            <a:endParaRPr lang="en-US" sz="1600" dirty="0">
              <a:cs typeface="Arial" panose="020B0604020202020204" pitchFamily="34" charset="0"/>
            </a:endParaRPr>
          </a:p>
          <a:p>
            <a:pPr marL="628650" lvl="1" indent="-285750" algn="just">
              <a:buFont typeface="Arial" panose="020B0604020202020204" pitchFamily="34" charset="0"/>
              <a:buChar char="•"/>
            </a:pPr>
            <a:r>
              <a:rPr lang="en-US" sz="1600" dirty="0">
                <a:cs typeface="Arial" panose="020B0604020202020204" pitchFamily="34" charset="0"/>
              </a:rPr>
              <a:t>Medically fit for a colonoscopy &amp; bowel prep</a:t>
            </a:r>
          </a:p>
          <a:p>
            <a:pPr marL="628650" lvl="1" indent="-285750" algn="just">
              <a:buFont typeface="Arial" panose="020B0604020202020204" pitchFamily="34" charset="0"/>
              <a:buChar char="•"/>
            </a:pPr>
            <a:r>
              <a:rPr lang="en-US" sz="1600" dirty="0">
                <a:cs typeface="Arial" panose="020B0604020202020204" pitchFamily="34" charset="0"/>
              </a:rPr>
              <a:t>Current health condition</a:t>
            </a:r>
          </a:p>
          <a:p>
            <a:pPr marL="628650" lvl="1" indent="-285750" algn="just">
              <a:buFont typeface="Arial" panose="020B0604020202020204" pitchFamily="34" charset="0"/>
              <a:buChar char="•"/>
            </a:pPr>
            <a:r>
              <a:rPr lang="en-US" sz="1600" dirty="0">
                <a:cs typeface="Arial" panose="020B0604020202020204" pitchFamily="34" charset="0"/>
              </a:rPr>
              <a:t>Identify what current medication they are taking</a:t>
            </a:r>
          </a:p>
          <a:p>
            <a:pPr marL="628650" lvl="1" indent="-285750" algn="just">
              <a:buFont typeface="Arial" panose="020B0604020202020204" pitchFamily="34" charset="0"/>
              <a:buChar char="•"/>
            </a:pPr>
            <a:r>
              <a:rPr lang="en-US" sz="1600" dirty="0">
                <a:cs typeface="Arial" panose="020B0604020202020204" pitchFamily="34" charset="0"/>
              </a:rPr>
              <a:t>Obtain consent from patient</a:t>
            </a:r>
          </a:p>
          <a:p>
            <a:pPr marL="628650" lvl="1" indent="-285750" algn="just">
              <a:buFont typeface="Arial" panose="020B0604020202020204" pitchFamily="34" charset="0"/>
              <a:buChar char="•"/>
            </a:pPr>
            <a:r>
              <a:rPr lang="en-US" sz="1600" dirty="0">
                <a:cs typeface="Arial" panose="020B0604020202020204" pitchFamily="34" charset="0"/>
              </a:rPr>
              <a:t>Confirm colonoscopy appointment</a:t>
            </a:r>
          </a:p>
          <a:p>
            <a:pPr lvl="1" algn="just"/>
            <a:endParaRPr lang="en-US" sz="1600" dirty="0">
              <a:cs typeface="Arial" panose="020B0604020202020204" pitchFamily="34" charset="0"/>
            </a:endParaRPr>
          </a:p>
          <a:p>
            <a:pPr marL="628650" lvl="1" indent="-285750" algn="just">
              <a:buFont typeface="Arial" panose="020B0604020202020204" pitchFamily="34" charset="0"/>
              <a:buChar char="•"/>
            </a:pPr>
            <a:endParaRPr lang="en-US" sz="1600" dirty="0">
              <a:cs typeface="Arial" panose="020B0604020202020204" pitchFamily="34" charset="0"/>
            </a:endParaRPr>
          </a:p>
          <a:p>
            <a:pPr marL="268288" lvl="1" indent="-268288" algn="just">
              <a:buFont typeface="Arial" panose="020B0604020202020204" pitchFamily="34" charset="0"/>
              <a:buChar char="•"/>
            </a:pPr>
            <a:r>
              <a:rPr lang="en-US" sz="1600" dirty="0">
                <a:cs typeface="Arial" panose="020B0604020202020204" pitchFamily="34" charset="0"/>
              </a:rPr>
              <a:t>SSP may need to contact GPs and other clinical staff to confirm if they are well enough to take part in the BCSP</a:t>
            </a:r>
          </a:p>
          <a:p>
            <a:pPr marL="268288" lvl="1" indent="-268288" algn="just">
              <a:buFont typeface="Arial" panose="020B0604020202020204" pitchFamily="34" charset="0"/>
              <a:buChar char="•"/>
            </a:pPr>
            <a:endParaRPr lang="en-US" sz="1600" dirty="0">
              <a:cs typeface="Arial" panose="020B0604020202020204" pitchFamily="34" charset="0"/>
            </a:endParaRPr>
          </a:p>
          <a:p>
            <a:pPr marL="268288" lvl="1" indent="-268288" algn="just">
              <a:buFont typeface="Arial" panose="020B0604020202020204" pitchFamily="34" charset="0"/>
              <a:buChar char="•"/>
            </a:pPr>
            <a:r>
              <a:rPr lang="en-US" sz="1600" dirty="0">
                <a:cs typeface="Arial" panose="020B0604020202020204" pitchFamily="34" charset="0"/>
              </a:rPr>
              <a:t>Translators are available and will need to be requested by contacting Hub or Screening Centre</a:t>
            </a:r>
          </a:p>
          <a:p>
            <a:pPr marL="268288" lvl="1" indent="-268288" algn="just">
              <a:buFont typeface="Arial" panose="020B0604020202020204" pitchFamily="34" charset="0"/>
              <a:buChar char="•"/>
            </a:pPr>
            <a:endParaRPr lang="en-US" sz="1600" dirty="0">
              <a:cs typeface="Arial" panose="020B0604020202020204" pitchFamily="34" charset="0"/>
            </a:endParaRPr>
          </a:p>
        </p:txBody>
      </p:sp>
      <p:pic>
        <p:nvPicPr>
          <p:cNvPr id="3" name="Picture 2">
            <a:extLst>
              <a:ext uri="{FF2B5EF4-FFF2-40B4-BE49-F238E27FC236}">
                <a16:creationId xmlns:a16="http://schemas.microsoft.com/office/drawing/2014/main" id="{20C2EFA9-37D4-49B3-9DCB-CC0032ED79D2}"/>
              </a:ext>
            </a:extLst>
          </p:cNvPr>
          <p:cNvPicPr>
            <a:picLocks noChangeAspect="1"/>
          </p:cNvPicPr>
          <p:nvPr/>
        </p:nvPicPr>
        <p:blipFill>
          <a:blip r:embed="rId4"/>
          <a:stretch>
            <a:fillRect/>
          </a:stretch>
        </p:blipFill>
        <p:spPr>
          <a:xfrm>
            <a:off x="5361293" y="1831770"/>
            <a:ext cx="3459926" cy="2653239"/>
          </a:xfrm>
          <a:prstGeom prst="rect">
            <a:avLst/>
          </a:prstGeom>
          <a:noFill/>
          <a:ln w="12700">
            <a:solidFill>
              <a:schemeClr val="accent1"/>
            </a:solidFill>
          </a:ln>
        </p:spPr>
      </p:pic>
    </p:spTree>
    <p:extLst>
      <p:ext uri="{BB962C8B-B14F-4D97-AF65-F5344CB8AC3E}">
        <p14:creationId xmlns:p14="http://schemas.microsoft.com/office/powerpoint/2010/main" val="2277503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33969</TotalTime>
  <Words>3277</Words>
  <Application>Microsoft Office PowerPoint</Application>
  <PresentationFormat>On-screen Show (4:3)</PresentationFormat>
  <Paragraphs>414</Paragraphs>
  <Slides>27</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barriers to preventing people taking part in the bowel cancer screening?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Promotional and Campaign Resources!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Some 1</dc:creator>
  <cp:lastModifiedBy>Liu Johnson (R0A) Manchester University NHS FT</cp:lastModifiedBy>
  <cp:revision>305</cp:revision>
  <cp:lastPrinted>2022-03-08T18:56:34Z</cp:lastPrinted>
  <dcterms:created xsi:type="dcterms:W3CDTF">2018-03-15T09:44:58Z</dcterms:created>
  <dcterms:modified xsi:type="dcterms:W3CDTF">2024-12-18T13:54:49Z</dcterms:modified>
</cp:coreProperties>
</file>