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0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EDA3893-3812-5496-0389-B1AD5D601E86}" name="Woodcock Joseph (R0A) Manchester University NHS FT" initials="WJ(MUNF" userId="S::Joseph.Woodcock@cmft.nhs.uk::e06da879-0051-46fc-8362-c04b222a7c2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3B6AA-52EC-49E7-9A1C-8CCB66F3999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70F52-D717-45B4-AA5C-176A27DC2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02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1F391-0AB9-4501-A1A7-E07FF40C9B3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18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E86B-0F08-4DF9-A7DA-45B8564C4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1FDC75-DEA3-4CD8-90CC-8594A5E0AA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451E0-E685-4C2E-8285-04B32A5A8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A91B7-5BC6-496B-93E2-D11C9574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321C9-F4E9-4A11-BA45-D19D5372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5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605CB-A5E8-41B3-A2B0-69986BD7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305CF-6762-4E06-BB78-80A233105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BA861-F27F-4F71-9F04-D0A343660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C3268-AD08-41E8-9DD6-086B4F16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09718-ECB6-4ACB-B09A-C0717011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4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ABD9BD-FBE0-41CF-9CBB-68F6A9EFC1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7EB3C1-54E1-4918-9F16-11E24BEB6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4832F-9C3E-49FD-8AF3-49A1D7AD2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FDF5C-02C2-49A7-AE7B-27F01D7B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8B1CE-AB74-45E2-9DF0-A6E426D24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638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zoid 7">
            <a:extLst>
              <a:ext uri="{FF2B5EF4-FFF2-40B4-BE49-F238E27FC236}">
                <a16:creationId xmlns:a16="http://schemas.microsoft.com/office/drawing/2014/main" id="{D0B895DD-B76A-4E00-AEC2-D0AE35FB6B28}"/>
              </a:ext>
            </a:extLst>
          </p:cNvPr>
          <p:cNvSpPr/>
          <p:nvPr userDrawn="1"/>
        </p:nvSpPr>
        <p:spPr>
          <a:xfrm rot="16200000">
            <a:off x="-24558" y="790688"/>
            <a:ext cx="640862" cy="50800"/>
          </a:xfrm>
          <a:prstGeom prst="trapezoi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C3AE44-91C7-499C-BA60-C0B33742FA08}"/>
              </a:ext>
            </a:extLst>
          </p:cNvPr>
          <p:cNvCxnSpPr/>
          <p:nvPr userDrawn="1"/>
        </p:nvCxnSpPr>
        <p:spPr>
          <a:xfrm>
            <a:off x="159391" y="6450091"/>
            <a:ext cx="1180373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3" name="Picture 12" descr="Manchester Local Care Organisation">
            <a:extLst>
              <a:ext uri="{FF2B5EF4-FFF2-40B4-BE49-F238E27FC236}">
                <a16:creationId xmlns:a16="http://schemas.microsoft.com/office/drawing/2014/main" id="{0BABE7CB-1EC3-4FCD-B4D3-757D52D788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48467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4B308E-1F10-4700-9252-F84BA6BC55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70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5AF3F-0422-49DC-AD02-E14F63E0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B7D-023A-47F3-9B78-400BB026B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54FCB-FCD1-4612-BA65-4C6D7A75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9D268-B1FC-4573-931B-9EFD8FB4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1D102-6365-4371-8719-D6720521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47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6389F-8AE2-4139-AEA1-DFC00F82F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2888C-E7E7-4F36-A985-A4DF34134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02579-2F06-461E-972A-28EF3744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C162B-1FFF-4060-8A87-8C10EDE7B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AC7F8-E4CC-4426-A46A-CDB53693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41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AA0FD-F99F-4AC3-88AE-7FA2382F3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C4ABF-96D5-4D3E-B135-1CBAB0ED5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87287-BCF3-46EA-A0EF-FED27F695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5C66A-9E62-44AF-A7A7-5111383A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0FF4B-1167-41ED-9AF6-C0E877CCC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65D5C-18E7-47D6-93A9-5C739FA1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95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2EF78-AFC4-4BC8-8D76-934A841C3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815A5-F77E-4AB8-B0F7-2AABB15F4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2302BB-0284-424E-8539-D449F37EA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FE14FE-BBC1-4844-B6A3-30683A5BD6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A5D1BE-3A8F-4798-B8BF-2AB6718C7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7F1B28-56A8-40F3-8C77-8DE50A5E7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4534B6-B3E6-4393-81E3-ECAC66B4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4C95B0-97E8-4DD8-9641-8BA62FCE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83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E6563-EDD5-4186-B80F-B6B1539E2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ED42E8-847B-4B4E-A9AD-31B59FA1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0EF5-74F2-4170-914A-AB31AE19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DD369-B42F-48BC-B9E6-CB2B829A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7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43A2E9-E669-4331-A9A4-E4C788B13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52855C-D8A7-400C-8419-5586503F2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8FB88-BF6B-4D22-9D70-FA671B309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10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9DBB3-6764-432E-BE9E-0E7289DA3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1C98-76DF-47CB-92FB-A9544F7F0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0E6505-5DFA-44DB-937E-1654A47E9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34109-FB15-475D-8DEF-5FC8DACA6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62B28-3E22-4641-8361-BB594EFA6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6BD19-5924-4C9D-8548-F12B5DDE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79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9FB89-E491-4E4B-98D1-5E878BC52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7D9853-1E93-4D3C-8E16-BE79970AD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EEFD3-7A87-436D-9E63-06602363F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532CB-33CA-4370-96ED-7C68435C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EC7B3-A417-4AF8-8AE0-D779C4F0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E26EA-7A21-45BF-8DB7-D6448AEF9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57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BF864A-A402-4563-AA46-5B1A573D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DB13C-3806-44E4-98CB-6B427B4B5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9C7F8-3447-4336-A93C-CA64F80424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873DC-2618-4527-848B-F520492DEFD5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77BFB-3AF8-4760-A895-2784F0F88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048D9-E292-4468-B97A-9903D9D4A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81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9F58D8BB-BD35-4514-8333-334724E8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71" y="6450091"/>
            <a:ext cx="46645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9ED7D6E-1604-402A-B68F-53F4E2B4B6A4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EAEAAD-358D-29F3-289F-E8C0CD401145}"/>
              </a:ext>
            </a:extLst>
          </p:cNvPr>
          <p:cNvSpPr/>
          <p:nvPr/>
        </p:nvSpPr>
        <p:spPr>
          <a:xfrm>
            <a:off x="357489" y="671443"/>
            <a:ext cx="5475215" cy="12641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Pathway 0 – Simple discharge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GB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  support   required </a:t>
            </a:r>
            <a:r>
              <a:rPr lang="en-GB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  </a:t>
            </a:r>
            <a:r>
              <a:rPr lang="en-GB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back  to  existing   level  of package </a:t>
            </a:r>
            <a:r>
              <a:rPr lang="en-GB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  home (restart  actioned  by ward staff as package  of care has  not lapsed during  hospital  stay)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Also includes return to 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existing care home placement </a:t>
            </a: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at the same level as prior to person’s hospital stay.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C808E1-5DFB-3B79-C6BF-103DDCD7BFF5}"/>
              </a:ext>
            </a:extLst>
          </p:cNvPr>
          <p:cNvSpPr/>
          <p:nvPr/>
        </p:nvSpPr>
        <p:spPr>
          <a:xfrm>
            <a:off x="357490" y="1990269"/>
            <a:ext cx="5475215" cy="14331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Pathway 1 - Support to recover at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Patient returns to usual place of residence with </a:t>
            </a:r>
            <a:r>
              <a:rPr lang="en-GB" sz="1400" b="1" dirty="0">
                <a:solidFill>
                  <a:schemeClr val="tx1"/>
                </a:solidFill>
              </a:rPr>
              <a:t>additional support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May</a:t>
            </a:r>
            <a:r>
              <a:rPr lang="en-US" sz="1400" dirty="0">
                <a:solidFill>
                  <a:schemeClr val="tx1"/>
                </a:solidFill>
              </a:rPr>
              <a:t> include short-term therapy, nursing or medical support to get back to independence.</a:t>
            </a:r>
            <a:r>
              <a:rPr lang="en-US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Also includes a </a:t>
            </a:r>
            <a:r>
              <a:rPr lang="en-US" sz="1400" b="1" dirty="0">
                <a:solidFill>
                  <a:schemeClr val="tx1"/>
                </a:solidFill>
              </a:rPr>
              <a:t>restarting a lapsed existing POC </a:t>
            </a:r>
            <a:r>
              <a:rPr lang="en-US" sz="1400" dirty="0">
                <a:solidFill>
                  <a:schemeClr val="tx1"/>
                </a:solidFill>
              </a:rPr>
              <a:t>through the locality control room.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DCAF9-0492-BBE2-A299-1A4F310EB510}"/>
              </a:ext>
            </a:extLst>
          </p:cNvPr>
          <p:cNvSpPr/>
          <p:nvPr/>
        </p:nvSpPr>
        <p:spPr>
          <a:xfrm>
            <a:off x="403665" y="4809686"/>
            <a:ext cx="5475215" cy="15582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Pathway 3 – Discharge to care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Patients highly likely to </a:t>
            </a:r>
            <a:r>
              <a:rPr lang="en-GB" sz="1400" b="1" dirty="0">
                <a:solidFill>
                  <a:schemeClr val="tx1"/>
                </a:solidFill>
              </a:rPr>
              <a:t>require long-term care home </a:t>
            </a:r>
            <a:r>
              <a:rPr lang="en-GB" sz="1400" dirty="0">
                <a:solidFill>
                  <a:schemeClr val="tx1"/>
                </a:solidFill>
              </a:rPr>
              <a:t>placement with no potential to return home.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Patients who have had a life changing event or have been through other pathways multiple times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903A34-1648-37AC-81ED-D215DE577359}"/>
              </a:ext>
            </a:extLst>
          </p:cNvPr>
          <p:cNvSpPr/>
          <p:nvPr/>
        </p:nvSpPr>
        <p:spPr>
          <a:xfrm>
            <a:off x="357489" y="3483527"/>
            <a:ext cx="5475215" cy="12637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  <a:p>
            <a:r>
              <a:rPr lang="en-GB" sz="1400" b="1" dirty="0">
                <a:solidFill>
                  <a:schemeClr val="tx1"/>
                </a:solidFill>
              </a:rPr>
              <a:t>Pathway 2 – Rehab or short-term care in a bedded setting </a:t>
            </a:r>
          </a:p>
          <a:p>
            <a:endParaRPr lang="en-GB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Any discharge to a bedded unit for a period of assessment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5F3836-6988-BFB0-DBC6-84646710D3DB}"/>
              </a:ext>
            </a:extLst>
          </p:cNvPr>
          <p:cNvSpPr/>
          <p:nvPr/>
        </p:nvSpPr>
        <p:spPr>
          <a:xfrm>
            <a:off x="5931457" y="671443"/>
            <a:ext cx="5470579" cy="12641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Largest majority of discharges (likely 50%)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Restart of existing package of care with no change (&lt;48 hours)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May include routine community nursing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Discharge home with family or unpaid carer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May require access to voluntary support to support self-management e.g. “home from hospital” VCSE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8C50AA-A39F-E173-315E-2BF910C45B56}"/>
              </a:ext>
            </a:extLst>
          </p:cNvPr>
          <p:cNvSpPr/>
          <p:nvPr/>
        </p:nvSpPr>
        <p:spPr>
          <a:xfrm>
            <a:off x="5926821" y="1997252"/>
            <a:ext cx="5475215" cy="14331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Likely 45% of discharges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New care package required or increase to existing package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Restart of existing package of care that has lapsed due to admission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Temporary reablement to maximise independence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Nursing/therapy assessment/intervention </a:t>
            </a: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8917A8-BEBC-D844-DE1B-90A61E1C2319}"/>
              </a:ext>
            </a:extLst>
          </p:cNvPr>
          <p:cNvSpPr/>
          <p:nvPr/>
        </p:nvSpPr>
        <p:spPr>
          <a:xfrm>
            <a:off x="5930575" y="4809686"/>
            <a:ext cx="5475215" cy="15582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Includes patients returning to care home with increased support e.g. Residential to Nursing care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00B470-8ED5-A209-B141-F23CAE01FC20}"/>
              </a:ext>
            </a:extLst>
          </p:cNvPr>
          <p:cNvSpPr/>
          <p:nvPr/>
        </p:nvSpPr>
        <p:spPr>
          <a:xfrm>
            <a:off x="5926821" y="3483173"/>
            <a:ext cx="5475215" cy="12641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4% of discharges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Intermediate care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Discharge to assess care home bed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Neighbourhood apartment </a:t>
            </a: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91F237-5159-8EE0-DD54-0D6EC5DC40CB}"/>
              </a:ext>
            </a:extLst>
          </p:cNvPr>
          <p:cNvSpPr txBox="1"/>
          <p:nvPr/>
        </p:nvSpPr>
        <p:spPr>
          <a:xfrm>
            <a:off x="620785" y="142613"/>
            <a:ext cx="7784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Discharge pathways </a:t>
            </a:r>
          </a:p>
          <a:p>
            <a:r>
              <a:rPr lang="en-GB" sz="1200" dirty="0"/>
              <a:t>Discharge pathways are determined by destination and level of patient need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520150-D7B6-954C-1F43-F40C6E184411}"/>
              </a:ext>
            </a:extLst>
          </p:cNvPr>
          <p:cNvSpPr/>
          <p:nvPr/>
        </p:nvSpPr>
        <p:spPr>
          <a:xfrm>
            <a:off x="11505425" y="671443"/>
            <a:ext cx="625056" cy="569650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4000" b="1" dirty="0"/>
              <a:t>Discharge To Assess </a:t>
            </a:r>
          </a:p>
        </p:txBody>
      </p:sp>
    </p:spTree>
    <p:extLst>
      <p:ext uri="{BB962C8B-B14F-4D97-AF65-F5344CB8AC3E}">
        <p14:creationId xmlns:p14="http://schemas.microsoft.com/office/powerpoint/2010/main" val="290391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300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Manchester University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Woodcock Joseph (R0A) Manchester University NHS FT</dc:creator>
  <cp:lastModifiedBy>Channon Mike (R0A) Manchester University NHS FT</cp:lastModifiedBy>
  <cp:revision>16</cp:revision>
  <dcterms:created xsi:type="dcterms:W3CDTF">2022-09-14T08:49:12Z</dcterms:created>
  <dcterms:modified xsi:type="dcterms:W3CDTF">2024-11-14T13:51:58Z</dcterms:modified>
</cp:coreProperties>
</file>