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70" r:id="rId4"/>
    <p:sldId id="259" r:id="rId5"/>
    <p:sldId id="262" r:id="rId6"/>
    <p:sldId id="272" r:id="rId7"/>
    <p:sldId id="264" r:id="rId8"/>
    <p:sldId id="273" r:id="rId9"/>
    <p:sldId id="261" r:id="rId10"/>
    <p:sldId id="266" r:id="rId11"/>
    <p:sldId id="271"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933CE94-63F9-4C3D-A53C-DA80F8F0E284}">
          <p14:sldIdLst>
            <p14:sldId id="256"/>
            <p14:sldId id="257"/>
          </p14:sldIdLst>
        </p14:section>
        <p14:section name="Untitled Section" id="{260A568C-8B9B-4774-94F3-A99488DF0311}">
          <p14:sldIdLst>
            <p14:sldId id="270"/>
            <p14:sldId id="259"/>
            <p14:sldId id="262"/>
            <p14:sldId id="272"/>
            <p14:sldId id="264"/>
            <p14:sldId id="273"/>
            <p14:sldId id="261"/>
            <p14:sldId id="266"/>
            <p14:sldId id="271"/>
            <p14:sldId id="263"/>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3" autoAdjust="0"/>
    <p:restoredTop sz="89054" autoAdjust="0"/>
  </p:normalViewPr>
  <p:slideViewPr>
    <p:cSldViewPr snapToGrid="0">
      <p:cViewPr varScale="1">
        <p:scale>
          <a:sx n="39" d="100"/>
          <a:sy n="39" d="100"/>
        </p:scale>
        <p:origin x="1050" y="60"/>
      </p:cViewPr>
      <p:guideLst/>
    </p:cSldViewPr>
  </p:slideViewPr>
  <p:notesTextViewPr>
    <p:cViewPr>
      <p:scale>
        <a:sx n="1" d="1"/>
        <a:sy n="1" d="1"/>
      </p:scale>
      <p:origin x="0" y="0"/>
    </p:cViewPr>
  </p:notesTextViewPr>
  <p:notesViewPr>
    <p:cSldViewPr snapToGrid="0">
      <p:cViewPr>
        <p:scale>
          <a:sx n="100" d="100"/>
          <a:sy n="100" d="100"/>
        </p:scale>
        <p:origin x="1872" y="-16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6B1A5E-58AA-42A1-8CF5-7EAE0B65BCBA}" type="datetimeFigureOut">
              <a:rPr lang="en-GB" smtClean="0"/>
              <a:t>13/06/2024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4D0437-1657-4C99-B846-31D5EC315EC8}" type="slidenum">
              <a:rPr lang="en-GB" smtClean="0"/>
              <a:t>‹#›</a:t>
            </a:fld>
            <a:endParaRPr lang="en-GB"/>
          </a:p>
        </p:txBody>
      </p:sp>
    </p:spTree>
    <p:extLst>
      <p:ext uri="{BB962C8B-B14F-4D97-AF65-F5344CB8AC3E}">
        <p14:creationId xmlns:p14="http://schemas.microsoft.com/office/powerpoint/2010/main" val="4077066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GB" dirty="0">
                <a:latin typeface="Arial" panose="020B0604020202020204" pitchFamily="34" charset="0"/>
                <a:cs typeface="Arial" panose="020B0604020202020204" pitchFamily="34" charset="0"/>
              </a:rPr>
              <a:t>Level, severity and intensity of pain – people may end up with untreated or ineffective treatment for pain if they are unable to indicate their level of pain.  Health conditions causing pain may go undiagnosed if the person struggles to express that they are in pain.</a:t>
            </a:r>
          </a:p>
          <a:p>
            <a:pPr lvl="1"/>
            <a:endParaRPr lang="en-GB" dirty="0">
              <a:latin typeface="Arial" panose="020B0604020202020204" pitchFamily="34" charset="0"/>
              <a:cs typeface="Arial" panose="020B0604020202020204" pitchFamily="34" charset="0"/>
            </a:endParaRPr>
          </a:p>
          <a:p>
            <a:pPr lvl="1"/>
            <a:r>
              <a:rPr lang="en-GB" dirty="0">
                <a:latin typeface="Arial" panose="020B0604020202020204" pitchFamily="34" charset="0"/>
                <a:cs typeface="Arial" panose="020B0604020202020204" pitchFamily="34" charset="0"/>
              </a:rPr>
              <a:t>Description of symptoms- people may not be able to accurately explain how the symptoms feel or report all of the symptoms and therefore certain conditions may be missed</a:t>
            </a:r>
          </a:p>
          <a:p>
            <a:pPr lvl="1"/>
            <a:endParaRPr lang="en-GB" dirty="0">
              <a:latin typeface="Arial" panose="020B0604020202020204" pitchFamily="34" charset="0"/>
              <a:cs typeface="Arial" panose="020B0604020202020204" pitchFamily="34" charset="0"/>
            </a:endParaRPr>
          </a:p>
          <a:p>
            <a:pPr lvl="1"/>
            <a:r>
              <a:rPr lang="en-GB" dirty="0">
                <a:latin typeface="Arial" panose="020B0604020202020204" pitchFamily="34" charset="0"/>
                <a:cs typeface="Arial" panose="020B0604020202020204" pitchFamily="34" charset="0"/>
              </a:rPr>
              <a:t>Frequency and location of symptoms- the severity of the health issue may not be picked up on if the person struggles to talk about how often something occurs.  If they struggle to accurately talk about where in the body they experience the symptom, they may be misdiagnosed.</a:t>
            </a:r>
          </a:p>
          <a:p>
            <a:pPr lvl="1"/>
            <a:endParaRPr lang="en-GB" dirty="0">
              <a:latin typeface="Arial" panose="020B0604020202020204" pitchFamily="34" charset="0"/>
              <a:cs typeface="Arial" panose="020B0604020202020204" pitchFamily="34" charset="0"/>
            </a:endParaRPr>
          </a:p>
          <a:p>
            <a:pPr lvl="1"/>
            <a:r>
              <a:rPr lang="en-GB" dirty="0">
                <a:latin typeface="Arial" panose="020B0604020202020204" pitchFamily="34" charset="0"/>
                <a:cs typeface="Arial" panose="020B0604020202020204" pitchFamily="34" charset="0"/>
              </a:rPr>
              <a:t>A person may become frustrated if they are unable to express themselves effectively, which can lead to changes in behaviour e.g. hitting out, self injury, shouting, withdrawal and impact on mental health.</a:t>
            </a:r>
          </a:p>
          <a:p>
            <a:pPr lvl="1"/>
            <a:endParaRPr lang="en-GB" dirty="0">
              <a:latin typeface="Arial" panose="020B0604020202020204" pitchFamily="34" charset="0"/>
              <a:cs typeface="Arial" panose="020B0604020202020204" pitchFamily="34" charset="0"/>
            </a:endParaRPr>
          </a:p>
          <a:p>
            <a:pPr lvl="1"/>
            <a:r>
              <a:rPr lang="en-GB" dirty="0">
                <a:latin typeface="Arial" panose="020B0604020202020204" pitchFamily="34" charset="0"/>
                <a:cs typeface="Arial" panose="020B0604020202020204" pitchFamily="34" charset="0"/>
              </a:rPr>
              <a:t>If the person has difficulties with understanding they may not recognise the reason an assessment or procedure is required.  They may not understand the reason they need to take particular medications which can lead to poor symptom control and worsening health.</a:t>
            </a:r>
          </a:p>
          <a:p>
            <a:pPr lvl="1"/>
            <a:r>
              <a:rPr lang="en-GB" dirty="0">
                <a:latin typeface="Arial" panose="020B0604020202020204" pitchFamily="34" charset="0"/>
                <a:cs typeface="Arial" panose="020B0604020202020204" pitchFamily="34" charset="0"/>
              </a:rPr>
              <a:t>The person may not fully understand their treatment plan and therefore may carry this out incorrectly, potentially worsening their health.</a:t>
            </a:r>
          </a:p>
          <a:p>
            <a:endParaRPr lang="en-GB" dirty="0"/>
          </a:p>
        </p:txBody>
      </p:sp>
      <p:sp>
        <p:nvSpPr>
          <p:cNvPr id="4" name="Slide Number Placeholder 3"/>
          <p:cNvSpPr>
            <a:spLocks noGrp="1"/>
          </p:cNvSpPr>
          <p:nvPr>
            <p:ph type="sldNum" sz="quarter" idx="5"/>
          </p:nvPr>
        </p:nvSpPr>
        <p:spPr/>
        <p:txBody>
          <a:bodyPr/>
          <a:lstStyle/>
          <a:p>
            <a:fld id="{FD4D0437-1657-4C99-B846-31D5EC315EC8}" type="slidenum">
              <a:rPr lang="en-GB" smtClean="0"/>
              <a:t>4</a:t>
            </a:fld>
            <a:endParaRPr lang="en-GB"/>
          </a:p>
        </p:txBody>
      </p:sp>
    </p:spTree>
    <p:extLst>
      <p:ext uri="{BB962C8B-B14F-4D97-AF65-F5344CB8AC3E}">
        <p14:creationId xmlns:p14="http://schemas.microsoft.com/office/powerpoint/2010/main" val="886407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the person is in pain they may struggle to communicate, may be more withdrawn or may communicate in an aggressive manner e.g. shouting, swearing.</a:t>
            </a:r>
          </a:p>
          <a:p>
            <a:r>
              <a:rPr lang="en-GB" dirty="0"/>
              <a:t>Some medication can affect alertness which may cause the person to communicate less.  Some medication can impact on muscle function and strength which could cause speech to be less clear.</a:t>
            </a:r>
          </a:p>
          <a:p>
            <a:endParaRPr lang="en-GB" dirty="0"/>
          </a:p>
          <a:p>
            <a:r>
              <a:rPr lang="en-GB" dirty="0"/>
              <a:t>If the person has an undiagnosed hearing impairment this will impact greatly on their ability to understand what is said to them.</a:t>
            </a:r>
          </a:p>
          <a:p>
            <a:endParaRPr lang="en-GB" dirty="0"/>
          </a:p>
          <a:p>
            <a:r>
              <a:rPr lang="en-GB" dirty="0"/>
              <a:t>Hospitals and clinics tend to be busy environments – someone with low volume may struggle to make themselves heard.  Someone with a stammer may stammer more if the person they are communicating with rushes them.</a:t>
            </a:r>
          </a:p>
          <a:p>
            <a:endParaRPr lang="en-GB" dirty="0"/>
          </a:p>
          <a:p>
            <a:r>
              <a:rPr lang="en-GB" dirty="0"/>
              <a:t>Some people will need additional time to understand, process and retain information and if there are staffing pressures this can sometimes mean people are given less time to think about what is being asked of them.</a:t>
            </a:r>
          </a:p>
          <a:p>
            <a:endParaRPr lang="en-GB" dirty="0"/>
          </a:p>
          <a:p>
            <a:r>
              <a:rPr lang="en-GB" dirty="0"/>
              <a:t>Some people may have previous negative experiences of being in hospital and as a result may withdraw or not attempt to make their needs known.</a:t>
            </a:r>
          </a:p>
          <a:p>
            <a:endParaRPr lang="en-GB" dirty="0"/>
          </a:p>
          <a:p>
            <a:r>
              <a:rPr lang="en-GB" dirty="0"/>
              <a:t>Many people need additional tools to help them express themselves effectively- if those tools are not within reach and working this makes it harder to communicate effectively.</a:t>
            </a:r>
          </a:p>
        </p:txBody>
      </p:sp>
      <p:sp>
        <p:nvSpPr>
          <p:cNvPr id="4" name="Slide Number Placeholder 3"/>
          <p:cNvSpPr>
            <a:spLocks noGrp="1"/>
          </p:cNvSpPr>
          <p:nvPr>
            <p:ph type="sldNum" sz="quarter" idx="5"/>
          </p:nvPr>
        </p:nvSpPr>
        <p:spPr/>
        <p:txBody>
          <a:bodyPr/>
          <a:lstStyle/>
          <a:p>
            <a:fld id="{FD4D0437-1657-4C99-B846-31D5EC315EC8}" type="slidenum">
              <a:rPr lang="en-GB" smtClean="0"/>
              <a:t>5</a:t>
            </a:fld>
            <a:endParaRPr lang="en-GB"/>
          </a:p>
        </p:txBody>
      </p:sp>
    </p:spTree>
    <p:extLst>
      <p:ext uri="{BB962C8B-B14F-4D97-AF65-F5344CB8AC3E}">
        <p14:creationId xmlns:p14="http://schemas.microsoft.com/office/powerpoint/2010/main" val="3654132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Vocabulary use can be more limited for people with learning disabilities.  Some people may not know the word to use e.g. for body parts or may use one word to refer to multiple things e.g. ‘bleeding’ might mean blood but could also be referring to a scab or a healed cut.  This can cause ambiguity.</a:t>
            </a:r>
          </a:p>
          <a:p>
            <a:endParaRPr lang="en-GB" dirty="0"/>
          </a:p>
          <a:p>
            <a:r>
              <a:rPr lang="en-GB" dirty="0"/>
              <a:t>Difficulties with using the correct grammar can affect how well the person is able to explain something, such as whether pain is ongoing, whether there are more than one symptoms.  </a:t>
            </a:r>
          </a:p>
          <a:p>
            <a:r>
              <a:rPr lang="en-GB" dirty="0"/>
              <a:t>Difficulties joining sentences means it is difficult to give more detailed explanations or to talk about the order of events leading up to an injury.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latin typeface="Arial" panose="020B0604020202020204" pitchFamily="34" charset="0"/>
                <a:ea typeface="Times New Roman" panose="02020603050405020304" pitchFamily="18" charset="0"/>
                <a:cs typeface="Arial" panose="020B0604020202020204" pitchFamily="34" charset="0"/>
              </a:rPr>
              <a:t>Limited amount of information in a sentence, which can be linked to a limited vocabulary or limited grammar or even speech difficulties.  It can affect having enough words to describe what something may look like, emotions about a particular topic, or to establish preferences.</a:t>
            </a:r>
          </a:p>
          <a:p>
            <a:endParaRPr lang="en-GB" dirty="0"/>
          </a:p>
          <a:p>
            <a:r>
              <a:rPr lang="en-GB" dirty="0"/>
              <a:t>The person may not use all language functions.  They may be able to label their hand but may not be able to describe what they feel is wrong with their hand.</a:t>
            </a:r>
          </a:p>
          <a:p>
            <a:endParaRPr lang="en-GB" dirty="0"/>
          </a:p>
          <a:p>
            <a:r>
              <a:rPr lang="en-GB" dirty="0"/>
              <a:t>If a person has difficulties using clear speech this could impact on being able to get their message across clearly and could cause frustration.</a:t>
            </a:r>
          </a:p>
          <a:p>
            <a:endParaRPr lang="en-GB" dirty="0"/>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FD4D0437-1657-4C99-B846-31D5EC315EC8}" type="slidenum">
              <a:rPr lang="en-GB" smtClean="0"/>
              <a:t>6</a:t>
            </a:fld>
            <a:endParaRPr lang="en-GB"/>
          </a:p>
        </p:txBody>
      </p:sp>
    </p:spTree>
    <p:extLst>
      <p:ext uri="{BB962C8B-B14F-4D97-AF65-F5344CB8AC3E}">
        <p14:creationId xmlns:p14="http://schemas.microsoft.com/office/powerpoint/2010/main" val="3781995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pPr>
            <a:r>
              <a:rPr lang="en-GB" altLang="en-US" sz="1200" dirty="0">
                <a:latin typeface="Arial" panose="020B0604020202020204" pitchFamily="34" charset="0"/>
                <a:cs typeface="Arial" panose="020B0604020202020204" pitchFamily="34" charset="0"/>
              </a:rPr>
              <a:t>Read documentation to learn about the person’s communication skills e.g. hospital traffic light, communication reports, etc.</a:t>
            </a:r>
          </a:p>
          <a:p>
            <a:pPr>
              <a:lnSpc>
                <a:spcPct val="120000"/>
              </a:lnSpc>
            </a:pPr>
            <a:endParaRPr lang="en-GB" altLang="en-US" sz="1200" dirty="0">
              <a:latin typeface="Arial" panose="020B0604020202020204" pitchFamily="34" charset="0"/>
              <a:cs typeface="Arial" panose="020B0604020202020204" pitchFamily="34" charset="0"/>
            </a:endParaRPr>
          </a:p>
          <a:p>
            <a:pPr>
              <a:lnSpc>
                <a:spcPct val="120000"/>
              </a:lnSpc>
            </a:pPr>
            <a:r>
              <a:rPr lang="en-GB" altLang="en-US" dirty="0">
                <a:latin typeface="Arial" panose="020B0604020202020204" pitchFamily="34" charset="0"/>
                <a:cs typeface="Arial" panose="020B0604020202020204" pitchFamily="34" charset="0"/>
              </a:rPr>
              <a:t>Speak to the person to find out their preferred method of communication and also ask carers or family members how they support the person to communicate.</a:t>
            </a:r>
          </a:p>
          <a:p>
            <a:pPr>
              <a:lnSpc>
                <a:spcPct val="120000"/>
              </a:lnSpc>
            </a:pPr>
            <a:endParaRPr lang="en-GB" altLang="en-US" dirty="0">
              <a:latin typeface="Arial" panose="020B0604020202020204" pitchFamily="34" charset="0"/>
              <a:cs typeface="Arial" panose="020B0604020202020204" pitchFamily="34" charset="0"/>
            </a:endParaRPr>
          </a:p>
          <a:p>
            <a:pPr>
              <a:lnSpc>
                <a:spcPct val="120000"/>
              </a:lnSpc>
            </a:pPr>
            <a:r>
              <a:rPr lang="en-GB" altLang="en-US" sz="1200" dirty="0">
                <a:latin typeface="Arial" panose="020B0604020202020204" pitchFamily="34" charset="0"/>
                <a:cs typeface="Arial" panose="020B0604020202020204" pitchFamily="34" charset="0"/>
              </a:rPr>
              <a:t>Accept and encourage all communication e.g. speech, sign, gesture, drawing, demonstration / action replay.  If the person wants to show you what they mean- go with them.</a:t>
            </a:r>
          </a:p>
          <a:p>
            <a:pPr>
              <a:lnSpc>
                <a:spcPct val="120000"/>
              </a:lnSpc>
            </a:pPr>
            <a:endParaRPr lang="en-GB" altLang="en-US" sz="800" b="1" dirty="0">
              <a:latin typeface="Arial" panose="020B0604020202020204" pitchFamily="34" charset="0"/>
              <a:cs typeface="Arial" panose="020B0604020202020204" pitchFamily="34" charset="0"/>
            </a:endParaRPr>
          </a:p>
          <a:p>
            <a:pPr>
              <a:lnSpc>
                <a:spcPct val="120000"/>
              </a:lnSpc>
            </a:pPr>
            <a:r>
              <a:rPr lang="en-GB" altLang="en-US" sz="1200" dirty="0">
                <a:latin typeface="Arial" panose="020B0604020202020204" pitchFamily="34" charset="0"/>
                <a:cs typeface="Arial" panose="020B0604020202020204" pitchFamily="34" charset="0"/>
              </a:rPr>
              <a:t>Ensure pens and paper are available for the person to write or draw what they mean.</a:t>
            </a:r>
          </a:p>
          <a:p>
            <a:pPr>
              <a:lnSpc>
                <a:spcPct val="120000"/>
              </a:lnSpc>
            </a:pPr>
            <a:endParaRPr lang="en-GB" altLang="en-US" sz="1200" dirty="0">
              <a:latin typeface="Arial" panose="020B0604020202020204" pitchFamily="34" charset="0"/>
              <a:cs typeface="Arial" panose="020B0604020202020204" pitchFamily="34" charset="0"/>
            </a:endParaRPr>
          </a:p>
          <a:p>
            <a:pPr>
              <a:lnSpc>
                <a:spcPct val="120000"/>
              </a:lnSpc>
            </a:pPr>
            <a:r>
              <a:rPr lang="en-GB" altLang="en-US" sz="1200" dirty="0">
                <a:latin typeface="Arial" panose="020B0604020202020204" pitchFamily="34" charset="0"/>
                <a:cs typeface="Arial" panose="020B0604020202020204" pitchFamily="34" charset="0"/>
              </a:rPr>
              <a:t>Use photos and pictures to support  the person to communicate – using communication boards</a:t>
            </a:r>
            <a:r>
              <a:rPr lang="en-GB" altLang="en-US" dirty="0">
                <a:latin typeface="Arial" panose="020B0604020202020204" pitchFamily="34" charset="0"/>
                <a:cs typeface="Arial" panose="020B0604020202020204" pitchFamily="34" charset="0"/>
              </a:rPr>
              <a:t> the person can point to a picture of something they need/ want.  An example of this is using images for food menu choices.</a:t>
            </a:r>
          </a:p>
          <a:p>
            <a:pPr>
              <a:lnSpc>
                <a:spcPct val="120000"/>
              </a:lnSpc>
            </a:pPr>
            <a:endParaRPr lang="en-GB" altLang="en-US" dirty="0">
              <a:latin typeface="Arial" panose="020B0604020202020204" pitchFamily="34" charset="0"/>
              <a:cs typeface="Arial" panose="020B0604020202020204" pitchFamily="34" charset="0"/>
            </a:endParaRPr>
          </a:p>
          <a:p>
            <a:pPr>
              <a:lnSpc>
                <a:spcPct val="120000"/>
              </a:lnSpc>
            </a:pPr>
            <a:r>
              <a:rPr lang="en-GB" altLang="en-US" dirty="0">
                <a:latin typeface="Arial" panose="020B0604020202020204" pitchFamily="34" charset="0"/>
                <a:cs typeface="Arial" panose="020B0604020202020204" pitchFamily="34" charset="0"/>
              </a:rPr>
              <a:t>Check if the person’s communication device is charged and that they have it with them.</a:t>
            </a:r>
          </a:p>
          <a:p>
            <a:pPr>
              <a:lnSpc>
                <a:spcPct val="120000"/>
              </a:lnSpc>
            </a:pPr>
            <a:endParaRPr lang="en-GB" altLang="en-US" dirty="0">
              <a:latin typeface="Arial" panose="020B0604020202020204" pitchFamily="34" charset="0"/>
              <a:cs typeface="Arial" panose="020B0604020202020204" pitchFamily="34" charset="0"/>
            </a:endParaRPr>
          </a:p>
          <a:p>
            <a:pPr>
              <a:lnSpc>
                <a:spcPct val="120000"/>
              </a:lnSpc>
            </a:pPr>
            <a:r>
              <a:rPr lang="en-GB" altLang="en-US" dirty="0">
                <a:latin typeface="Arial" panose="020B0604020202020204" pitchFamily="34" charset="0"/>
                <a:cs typeface="Arial" panose="020B0604020202020204" pitchFamily="34" charset="0"/>
              </a:rPr>
              <a:t>Some people may need to use actual objects to help explain something clearly e.g. through demonstrating.</a:t>
            </a:r>
          </a:p>
          <a:p>
            <a:pPr>
              <a:lnSpc>
                <a:spcPct val="120000"/>
              </a:lnSpc>
            </a:pPr>
            <a:endParaRPr lang="en-GB" altLang="en-US" dirty="0">
              <a:latin typeface="Arial" panose="020B0604020202020204" pitchFamily="34" charset="0"/>
              <a:cs typeface="Arial" panose="020B0604020202020204" pitchFamily="34" charset="0"/>
            </a:endParaRPr>
          </a:p>
          <a:p>
            <a:pPr>
              <a:lnSpc>
                <a:spcPct val="120000"/>
              </a:lnSpc>
            </a:pPr>
            <a:r>
              <a:rPr lang="en-GB" altLang="en-US" dirty="0">
                <a:latin typeface="Arial" panose="020B0604020202020204" pitchFamily="34" charset="0"/>
                <a:cs typeface="Arial" panose="020B0604020202020204" pitchFamily="34" charset="0"/>
              </a:rPr>
              <a:t>Watch the person and observe what they may tell you through their body language and facial expression.</a:t>
            </a:r>
          </a:p>
          <a:p>
            <a:pPr>
              <a:lnSpc>
                <a:spcPct val="120000"/>
              </a:lnSpc>
            </a:pPr>
            <a:endParaRPr lang="en-GB" altLang="en-US" dirty="0">
              <a:latin typeface="Arial" panose="020B0604020202020204" pitchFamily="34" charset="0"/>
              <a:cs typeface="Arial" panose="020B0604020202020204" pitchFamily="34" charset="0"/>
            </a:endParaRPr>
          </a:p>
          <a:p>
            <a:pPr>
              <a:lnSpc>
                <a:spcPct val="120000"/>
              </a:lnSpc>
            </a:pPr>
            <a:r>
              <a:rPr lang="en-GB" altLang="en-US" sz="1200" dirty="0">
                <a:latin typeface="Arial" panose="020B0604020202020204" pitchFamily="34" charset="0"/>
                <a:cs typeface="Arial" panose="020B0604020202020204" pitchFamily="34" charset="0"/>
              </a:rPr>
              <a:t>Establish what you will do if you misunderstand e.g. ask again, ask the carer.</a:t>
            </a:r>
            <a:endParaRPr lang="en-GB" altLang="en-US" sz="800" dirty="0">
              <a:latin typeface="Arial" panose="020B0604020202020204" pitchFamily="34" charset="0"/>
              <a:cs typeface="Arial" panose="020B0604020202020204" pitchFamily="34" charset="0"/>
            </a:endParaRPr>
          </a:p>
          <a:p>
            <a:pPr>
              <a:lnSpc>
                <a:spcPct val="120000"/>
              </a:lnSpc>
            </a:pPr>
            <a:r>
              <a:rPr lang="en-US" sz="1200" dirty="0">
                <a:latin typeface="Arial" panose="020B0604020202020204" pitchFamily="34" charset="0"/>
                <a:cs typeface="Arial" panose="020B0604020202020204" pitchFamily="34" charset="0"/>
              </a:rPr>
              <a:t>Check with the person that you understand what they are saying e.g. "the TVs not working? Is that right?"</a:t>
            </a:r>
          </a:p>
          <a:p>
            <a:endParaRPr lang="en-GB" dirty="0"/>
          </a:p>
        </p:txBody>
      </p:sp>
      <p:sp>
        <p:nvSpPr>
          <p:cNvPr id="4" name="Slide Number Placeholder 3"/>
          <p:cNvSpPr>
            <a:spLocks noGrp="1"/>
          </p:cNvSpPr>
          <p:nvPr>
            <p:ph type="sldNum" sz="quarter" idx="5"/>
          </p:nvPr>
        </p:nvSpPr>
        <p:spPr/>
        <p:txBody>
          <a:bodyPr/>
          <a:lstStyle/>
          <a:p>
            <a:fld id="{FD4D0437-1657-4C99-B846-31D5EC315EC8}" type="slidenum">
              <a:rPr lang="en-GB" smtClean="0"/>
              <a:t>7</a:t>
            </a:fld>
            <a:endParaRPr lang="en-GB"/>
          </a:p>
        </p:txBody>
      </p:sp>
    </p:spTree>
    <p:extLst>
      <p:ext uri="{BB962C8B-B14F-4D97-AF65-F5344CB8AC3E}">
        <p14:creationId xmlns:p14="http://schemas.microsoft.com/office/powerpoint/2010/main" val="19453101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the person uses sign language, check what type of sign language they use.</a:t>
            </a:r>
          </a:p>
          <a:p>
            <a:r>
              <a:rPr lang="en-GB" dirty="0"/>
              <a:t>If the person uses idiosyncratic signs- check if they have a signing dictionary which explains what their signs mean.</a:t>
            </a:r>
          </a:p>
          <a:p>
            <a:r>
              <a:rPr lang="en-GB" dirty="0"/>
              <a:t>Try using some key signs alongside your speech to help the person understand what is said.</a:t>
            </a:r>
          </a:p>
        </p:txBody>
      </p:sp>
      <p:sp>
        <p:nvSpPr>
          <p:cNvPr id="4" name="Slide Number Placeholder 3"/>
          <p:cNvSpPr>
            <a:spLocks noGrp="1"/>
          </p:cNvSpPr>
          <p:nvPr>
            <p:ph type="sldNum" sz="quarter" idx="5"/>
          </p:nvPr>
        </p:nvSpPr>
        <p:spPr/>
        <p:txBody>
          <a:bodyPr/>
          <a:lstStyle/>
          <a:p>
            <a:fld id="{FD4D0437-1657-4C99-B846-31D5EC315EC8}" type="slidenum">
              <a:rPr lang="en-GB" smtClean="0"/>
              <a:t>9</a:t>
            </a:fld>
            <a:endParaRPr lang="en-GB"/>
          </a:p>
        </p:txBody>
      </p:sp>
    </p:spTree>
    <p:extLst>
      <p:ext uri="{BB962C8B-B14F-4D97-AF65-F5344CB8AC3E}">
        <p14:creationId xmlns:p14="http://schemas.microsoft.com/office/powerpoint/2010/main" val="89196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Vocabulary knowledge depends on exposure to the specific words and experience of it’s meaning- often impacted by schooling.  People with learning disabilities tend to understand a simple word rather than a complex word e.g. cut vs incision.  Some people with learning disability may only understand a few everyday words e.g. car, mum, cup.</a:t>
            </a:r>
          </a:p>
          <a:p>
            <a:endParaRPr lang="en-GB" dirty="0"/>
          </a:p>
          <a:p>
            <a:r>
              <a:rPr lang="en-GB" dirty="0"/>
              <a:t>Negatives are grammatical parts of a sentence- often people with learning disability may simply focus on the man information words in the sentence and so may miss out the negative part.  This can result in misunderstandings.</a:t>
            </a:r>
          </a:p>
          <a:p>
            <a:endParaRPr lang="en-GB" dirty="0"/>
          </a:p>
          <a:p>
            <a:r>
              <a:rPr lang="en-GB" dirty="0"/>
              <a:t>‘what?’ and yes/ no questions are usually easier for someone to understand and answer.  Try asking simple questions.</a:t>
            </a:r>
          </a:p>
          <a:p>
            <a:endParaRPr lang="en-GB" dirty="0"/>
          </a:p>
          <a:p>
            <a:r>
              <a:rPr lang="en-GB" dirty="0"/>
              <a:t>Time is an abstract concept to understand for many people.  Use time words that the person knows and avoid using complex words to talk about time e.g. often, frequently, rarely, annually.</a:t>
            </a:r>
          </a:p>
          <a:p>
            <a:endParaRPr lang="en-GB" dirty="0"/>
          </a:p>
          <a:p>
            <a:r>
              <a:rPr lang="en-GB" dirty="0"/>
              <a:t>Try to explain things that are certain rather than possibilities.  If this is difficult due to the circumstances, try telling the person about all the different outcomes that may occur e.g. ‘you will go home today or tomorrow’ instead of ‘you might go home today’.</a:t>
            </a:r>
          </a:p>
          <a:p>
            <a:endParaRPr lang="en-GB" dirty="0"/>
          </a:p>
          <a:p>
            <a:r>
              <a:rPr lang="en-GB" dirty="0"/>
              <a:t>Avoid using language that could be taken literally e.g. sarcasm, idioms (e.g. a pain in the neck) as these can cause confusion if misinterpreted.</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Sometimes people may nod along and agree with something if they have not recognised they don’t understand or if they do not want to say they do not understand.  This can often happen when the other person is viewed as having more  power / authority (e.g. patient/ doctor).</a:t>
            </a:r>
          </a:p>
          <a:p>
            <a:endParaRPr lang="en-GB" dirty="0"/>
          </a:p>
          <a:p>
            <a:r>
              <a:rPr lang="en-GB" dirty="0"/>
              <a:t>Some people with more severe learning disability may have difficulty understanding what objects refer to or what gestures mean.  Facial expressions may be misinterpreted.  </a:t>
            </a:r>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FD4D0437-1657-4C99-B846-31D5EC315EC8}" type="slidenum">
              <a:rPr lang="en-GB" smtClean="0"/>
              <a:t>10</a:t>
            </a:fld>
            <a:endParaRPr lang="en-GB"/>
          </a:p>
        </p:txBody>
      </p:sp>
    </p:spTree>
    <p:extLst>
      <p:ext uri="{BB962C8B-B14F-4D97-AF65-F5344CB8AC3E}">
        <p14:creationId xmlns:p14="http://schemas.microsoft.com/office/powerpoint/2010/main" val="30968455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communication reports and hospital traffic lights to find out about what types of information the person understands.</a:t>
            </a:r>
          </a:p>
          <a:p>
            <a:r>
              <a:rPr lang="en-GB" dirty="0"/>
              <a:t>Speak to carer to find out what information the person understands and how to best support their understanding.</a:t>
            </a:r>
          </a:p>
          <a:p>
            <a:endParaRPr lang="en-GB" dirty="0"/>
          </a:p>
          <a:p>
            <a:r>
              <a:rPr lang="en-GB" dirty="0"/>
              <a:t>Be mindful of the person’s sensory impairment and distractibility- try to reduce distraction and background noise where possible.</a:t>
            </a:r>
          </a:p>
          <a:p>
            <a:endParaRPr lang="en-GB" dirty="0"/>
          </a:p>
          <a:p>
            <a:r>
              <a:rPr lang="en-GB" dirty="0"/>
              <a:t>Use simple words and avoid using any complex words or jargon that might be hard to understand.  Find out what word the person uses for something and use that word e.g. ‘bum’ for bottom.</a:t>
            </a:r>
          </a:p>
          <a:p>
            <a:r>
              <a:rPr lang="en-GB" dirty="0"/>
              <a:t>Use consistent words e.g. don’t switch between saying ‘medicine’ and ‘tablets’.</a:t>
            </a:r>
          </a:p>
          <a:p>
            <a:endParaRPr lang="en-GB" dirty="0"/>
          </a:p>
          <a:p>
            <a:r>
              <a:rPr lang="en-GB" dirty="0"/>
              <a:t>Make sure you use short, simple sentences and make one point at a time.</a:t>
            </a:r>
          </a:p>
          <a:p>
            <a:r>
              <a:rPr lang="en-GB" dirty="0"/>
              <a:t>Allow plenty of time in between each point before giving more information.  This will help with processing the information.</a:t>
            </a:r>
          </a:p>
          <a:p>
            <a:endParaRPr lang="en-GB" dirty="0"/>
          </a:p>
          <a:p>
            <a:r>
              <a:rPr lang="en-GB" dirty="0"/>
              <a:t>Remember that why, how and when questions are more difficult to understand and answer.  Try to simplify these.</a:t>
            </a:r>
          </a:p>
          <a:p>
            <a:endParaRPr lang="en-GB" dirty="0"/>
          </a:p>
          <a:p>
            <a:r>
              <a:rPr lang="en-GB" dirty="0"/>
              <a:t>Check the person understands- don’t just ask ‘do you understand?’  see if they can re-explain it in their own words.</a:t>
            </a:r>
          </a:p>
          <a:p>
            <a:endParaRPr lang="en-GB" dirty="0"/>
          </a:p>
          <a:p>
            <a:r>
              <a:rPr lang="en-GB" dirty="0"/>
              <a:t>Utilise pictures, demonstration using objects and watching videos on the topic to help the person understand.  Sometimes taking a video of the person carrying out their therapy exercise on their own phone might help them remember and understand what to do when they go home.</a:t>
            </a:r>
          </a:p>
          <a:p>
            <a:endParaRPr lang="en-GB" dirty="0"/>
          </a:p>
          <a:p>
            <a:r>
              <a:rPr lang="en-GB" dirty="0"/>
              <a:t>Make sure your tone of voice and facial expression match with the words you use, otherwise this can be confusing.</a:t>
            </a:r>
          </a:p>
          <a:p>
            <a:endParaRPr lang="en-GB" dirty="0"/>
          </a:p>
        </p:txBody>
      </p:sp>
      <p:sp>
        <p:nvSpPr>
          <p:cNvPr id="4" name="Slide Number Placeholder 3"/>
          <p:cNvSpPr>
            <a:spLocks noGrp="1"/>
          </p:cNvSpPr>
          <p:nvPr>
            <p:ph type="sldNum" sz="quarter" idx="5"/>
          </p:nvPr>
        </p:nvSpPr>
        <p:spPr/>
        <p:txBody>
          <a:bodyPr/>
          <a:lstStyle/>
          <a:p>
            <a:fld id="{FD4D0437-1657-4C99-B846-31D5EC315EC8}" type="slidenum">
              <a:rPr lang="en-GB" smtClean="0"/>
              <a:t>11</a:t>
            </a:fld>
            <a:endParaRPr lang="en-GB"/>
          </a:p>
        </p:txBody>
      </p:sp>
    </p:spTree>
    <p:extLst>
      <p:ext uri="{BB962C8B-B14F-4D97-AF65-F5344CB8AC3E}">
        <p14:creationId xmlns:p14="http://schemas.microsoft.com/office/powerpoint/2010/main" val="3848140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9DA9B-053D-A9A5-13FF-EE12D637DE1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20E3B22-AF23-74D4-B667-0E55FF6463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1132FC2-6A40-801B-F7E7-1DB70C521AB2}"/>
              </a:ext>
            </a:extLst>
          </p:cNvPr>
          <p:cNvSpPr>
            <a:spLocks noGrp="1"/>
          </p:cNvSpPr>
          <p:nvPr>
            <p:ph type="dt" sz="half" idx="10"/>
          </p:nvPr>
        </p:nvSpPr>
        <p:spPr/>
        <p:txBody>
          <a:bodyPr/>
          <a:lstStyle/>
          <a:p>
            <a:fld id="{E2B957E0-5DA4-4FA8-A999-1C78B825EBB0}" type="datetimeFigureOut">
              <a:rPr lang="en-GB" smtClean="0"/>
              <a:t>13/06/2024</a:t>
            </a:fld>
            <a:endParaRPr lang="en-GB"/>
          </a:p>
        </p:txBody>
      </p:sp>
      <p:sp>
        <p:nvSpPr>
          <p:cNvPr id="5" name="Footer Placeholder 4">
            <a:extLst>
              <a:ext uri="{FF2B5EF4-FFF2-40B4-BE49-F238E27FC236}">
                <a16:creationId xmlns:a16="http://schemas.microsoft.com/office/drawing/2014/main" id="{C0097928-2EB5-8393-2D3F-BCD7C1801B0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C57AB02-5AD4-17FE-8FB0-41CE367FEE42}"/>
              </a:ext>
            </a:extLst>
          </p:cNvPr>
          <p:cNvSpPr>
            <a:spLocks noGrp="1"/>
          </p:cNvSpPr>
          <p:nvPr>
            <p:ph type="sldNum" sz="quarter" idx="12"/>
          </p:nvPr>
        </p:nvSpPr>
        <p:spPr/>
        <p:txBody>
          <a:bodyPr/>
          <a:lstStyle/>
          <a:p>
            <a:fld id="{074D64A3-469D-45E3-8EE8-15F04E939CD3}" type="slidenum">
              <a:rPr lang="en-GB" smtClean="0"/>
              <a:t>‹#›</a:t>
            </a:fld>
            <a:endParaRPr lang="en-GB"/>
          </a:p>
        </p:txBody>
      </p:sp>
    </p:spTree>
    <p:extLst>
      <p:ext uri="{BB962C8B-B14F-4D97-AF65-F5344CB8AC3E}">
        <p14:creationId xmlns:p14="http://schemas.microsoft.com/office/powerpoint/2010/main" val="3305827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AFCD0-9CFA-ABDD-E468-2F4108DFD8D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EC5D732-720D-314E-4996-CF2E79F02E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BA5180-E4A0-7A48-3016-7821572AC2EC}"/>
              </a:ext>
            </a:extLst>
          </p:cNvPr>
          <p:cNvSpPr>
            <a:spLocks noGrp="1"/>
          </p:cNvSpPr>
          <p:nvPr>
            <p:ph type="dt" sz="half" idx="10"/>
          </p:nvPr>
        </p:nvSpPr>
        <p:spPr/>
        <p:txBody>
          <a:bodyPr/>
          <a:lstStyle/>
          <a:p>
            <a:fld id="{E2B957E0-5DA4-4FA8-A999-1C78B825EBB0}" type="datetimeFigureOut">
              <a:rPr lang="en-GB" smtClean="0"/>
              <a:t>13/06/2024</a:t>
            </a:fld>
            <a:endParaRPr lang="en-GB"/>
          </a:p>
        </p:txBody>
      </p:sp>
      <p:sp>
        <p:nvSpPr>
          <p:cNvPr id="5" name="Footer Placeholder 4">
            <a:extLst>
              <a:ext uri="{FF2B5EF4-FFF2-40B4-BE49-F238E27FC236}">
                <a16:creationId xmlns:a16="http://schemas.microsoft.com/office/drawing/2014/main" id="{703C9095-36AC-1411-A74F-F8F60C7E77E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07DBF8-90DC-2010-607A-5E6134BB1FA9}"/>
              </a:ext>
            </a:extLst>
          </p:cNvPr>
          <p:cNvSpPr>
            <a:spLocks noGrp="1"/>
          </p:cNvSpPr>
          <p:nvPr>
            <p:ph type="sldNum" sz="quarter" idx="12"/>
          </p:nvPr>
        </p:nvSpPr>
        <p:spPr/>
        <p:txBody>
          <a:bodyPr/>
          <a:lstStyle/>
          <a:p>
            <a:fld id="{074D64A3-469D-45E3-8EE8-15F04E939CD3}" type="slidenum">
              <a:rPr lang="en-GB" smtClean="0"/>
              <a:t>‹#›</a:t>
            </a:fld>
            <a:endParaRPr lang="en-GB"/>
          </a:p>
        </p:txBody>
      </p:sp>
    </p:spTree>
    <p:extLst>
      <p:ext uri="{BB962C8B-B14F-4D97-AF65-F5344CB8AC3E}">
        <p14:creationId xmlns:p14="http://schemas.microsoft.com/office/powerpoint/2010/main" val="359121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48F119-1004-06A4-2BDD-911F3D8C592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256DB00-8CA3-9B30-B331-CD0E0ACCDD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E8EDBB3-BF5C-0AFD-EBB8-9C55147354F6}"/>
              </a:ext>
            </a:extLst>
          </p:cNvPr>
          <p:cNvSpPr>
            <a:spLocks noGrp="1"/>
          </p:cNvSpPr>
          <p:nvPr>
            <p:ph type="dt" sz="half" idx="10"/>
          </p:nvPr>
        </p:nvSpPr>
        <p:spPr/>
        <p:txBody>
          <a:bodyPr/>
          <a:lstStyle/>
          <a:p>
            <a:fld id="{E2B957E0-5DA4-4FA8-A999-1C78B825EBB0}" type="datetimeFigureOut">
              <a:rPr lang="en-GB" smtClean="0"/>
              <a:t>13/06/2024</a:t>
            </a:fld>
            <a:endParaRPr lang="en-GB"/>
          </a:p>
        </p:txBody>
      </p:sp>
      <p:sp>
        <p:nvSpPr>
          <p:cNvPr id="5" name="Footer Placeholder 4">
            <a:extLst>
              <a:ext uri="{FF2B5EF4-FFF2-40B4-BE49-F238E27FC236}">
                <a16:creationId xmlns:a16="http://schemas.microsoft.com/office/drawing/2014/main" id="{08F5C4DF-3056-1B37-11EE-4F1AF2339D1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5B39F69-9A70-1D16-64D8-307B00C30E27}"/>
              </a:ext>
            </a:extLst>
          </p:cNvPr>
          <p:cNvSpPr>
            <a:spLocks noGrp="1"/>
          </p:cNvSpPr>
          <p:nvPr>
            <p:ph type="sldNum" sz="quarter" idx="12"/>
          </p:nvPr>
        </p:nvSpPr>
        <p:spPr/>
        <p:txBody>
          <a:bodyPr/>
          <a:lstStyle/>
          <a:p>
            <a:fld id="{074D64A3-469D-45E3-8EE8-15F04E939CD3}" type="slidenum">
              <a:rPr lang="en-GB" smtClean="0"/>
              <a:t>‹#›</a:t>
            </a:fld>
            <a:endParaRPr lang="en-GB"/>
          </a:p>
        </p:txBody>
      </p:sp>
    </p:spTree>
    <p:extLst>
      <p:ext uri="{BB962C8B-B14F-4D97-AF65-F5344CB8AC3E}">
        <p14:creationId xmlns:p14="http://schemas.microsoft.com/office/powerpoint/2010/main" val="1750166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844FA-3770-B2D0-C43D-C1837C14C21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7B334F5-39E7-E983-0B3B-3E8E7006630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35DB590-CD8D-36D2-D5D7-C599FA13DD29}"/>
              </a:ext>
            </a:extLst>
          </p:cNvPr>
          <p:cNvSpPr>
            <a:spLocks noGrp="1"/>
          </p:cNvSpPr>
          <p:nvPr>
            <p:ph type="dt" sz="half" idx="10"/>
          </p:nvPr>
        </p:nvSpPr>
        <p:spPr/>
        <p:txBody>
          <a:bodyPr/>
          <a:lstStyle/>
          <a:p>
            <a:fld id="{E2B957E0-5DA4-4FA8-A999-1C78B825EBB0}" type="datetimeFigureOut">
              <a:rPr lang="en-GB" smtClean="0"/>
              <a:t>13/06/2024</a:t>
            </a:fld>
            <a:endParaRPr lang="en-GB"/>
          </a:p>
        </p:txBody>
      </p:sp>
      <p:sp>
        <p:nvSpPr>
          <p:cNvPr id="5" name="Footer Placeholder 4">
            <a:extLst>
              <a:ext uri="{FF2B5EF4-FFF2-40B4-BE49-F238E27FC236}">
                <a16:creationId xmlns:a16="http://schemas.microsoft.com/office/drawing/2014/main" id="{1F883710-6F4D-0769-C73C-AD6C4ACDD0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7C3895-72B2-6D44-9622-12BFC1912853}"/>
              </a:ext>
            </a:extLst>
          </p:cNvPr>
          <p:cNvSpPr>
            <a:spLocks noGrp="1"/>
          </p:cNvSpPr>
          <p:nvPr>
            <p:ph type="sldNum" sz="quarter" idx="12"/>
          </p:nvPr>
        </p:nvSpPr>
        <p:spPr/>
        <p:txBody>
          <a:bodyPr/>
          <a:lstStyle/>
          <a:p>
            <a:fld id="{074D64A3-469D-45E3-8EE8-15F04E939CD3}" type="slidenum">
              <a:rPr lang="en-GB" smtClean="0"/>
              <a:t>‹#›</a:t>
            </a:fld>
            <a:endParaRPr lang="en-GB"/>
          </a:p>
        </p:txBody>
      </p:sp>
    </p:spTree>
    <p:extLst>
      <p:ext uri="{BB962C8B-B14F-4D97-AF65-F5344CB8AC3E}">
        <p14:creationId xmlns:p14="http://schemas.microsoft.com/office/powerpoint/2010/main" val="638366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DD9E2-F69C-EDF8-C095-810BDABF7E2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7EAADCA-40DF-93B8-36A3-F9F52F9CA9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9A9DE3-B9BC-47B8-EB32-B4404EA4FFE5}"/>
              </a:ext>
            </a:extLst>
          </p:cNvPr>
          <p:cNvSpPr>
            <a:spLocks noGrp="1"/>
          </p:cNvSpPr>
          <p:nvPr>
            <p:ph type="dt" sz="half" idx="10"/>
          </p:nvPr>
        </p:nvSpPr>
        <p:spPr/>
        <p:txBody>
          <a:bodyPr/>
          <a:lstStyle/>
          <a:p>
            <a:fld id="{E2B957E0-5DA4-4FA8-A999-1C78B825EBB0}" type="datetimeFigureOut">
              <a:rPr lang="en-GB" smtClean="0"/>
              <a:t>13/06/2024</a:t>
            </a:fld>
            <a:endParaRPr lang="en-GB"/>
          </a:p>
        </p:txBody>
      </p:sp>
      <p:sp>
        <p:nvSpPr>
          <p:cNvPr id="5" name="Footer Placeholder 4">
            <a:extLst>
              <a:ext uri="{FF2B5EF4-FFF2-40B4-BE49-F238E27FC236}">
                <a16:creationId xmlns:a16="http://schemas.microsoft.com/office/drawing/2014/main" id="{22003385-908B-4596-B446-C3A47982204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BB18871-C246-5AAA-9F51-C4EA6A53B47F}"/>
              </a:ext>
            </a:extLst>
          </p:cNvPr>
          <p:cNvSpPr>
            <a:spLocks noGrp="1"/>
          </p:cNvSpPr>
          <p:nvPr>
            <p:ph type="sldNum" sz="quarter" idx="12"/>
          </p:nvPr>
        </p:nvSpPr>
        <p:spPr/>
        <p:txBody>
          <a:bodyPr/>
          <a:lstStyle/>
          <a:p>
            <a:fld id="{074D64A3-469D-45E3-8EE8-15F04E939CD3}" type="slidenum">
              <a:rPr lang="en-GB" smtClean="0"/>
              <a:t>‹#›</a:t>
            </a:fld>
            <a:endParaRPr lang="en-GB"/>
          </a:p>
        </p:txBody>
      </p:sp>
    </p:spTree>
    <p:extLst>
      <p:ext uri="{BB962C8B-B14F-4D97-AF65-F5344CB8AC3E}">
        <p14:creationId xmlns:p14="http://schemas.microsoft.com/office/powerpoint/2010/main" val="2839461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DA39A-FD6F-5C21-EB57-20F0BB7BE7A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1002D0F-4AC0-BD48-030E-4FAA5FBF7DF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F9E073B-DC11-35DA-4D8A-BDB7B52A685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49ACFFC-7BF3-4D65-E7E2-B7C206FA07E5}"/>
              </a:ext>
            </a:extLst>
          </p:cNvPr>
          <p:cNvSpPr>
            <a:spLocks noGrp="1"/>
          </p:cNvSpPr>
          <p:nvPr>
            <p:ph type="dt" sz="half" idx="10"/>
          </p:nvPr>
        </p:nvSpPr>
        <p:spPr/>
        <p:txBody>
          <a:bodyPr/>
          <a:lstStyle/>
          <a:p>
            <a:fld id="{E2B957E0-5DA4-4FA8-A999-1C78B825EBB0}" type="datetimeFigureOut">
              <a:rPr lang="en-GB" smtClean="0"/>
              <a:t>13/06/2024</a:t>
            </a:fld>
            <a:endParaRPr lang="en-GB"/>
          </a:p>
        </p:txBody>
      </p:sp>
      <p:sp>
        <p:nvSpPr>
          <p:cNvPr id="6" name="Footer Placeholder 5">
            <a:extLst>
              <a:ext uri="{FF2B5EF4-FFF2-40B4-BE49-F238E27FC236}">
                <a16:creationId xmlns:a16="http://schemas.microsoft.com/office/drawing/2014/main" id="{A53F5216-0092-CB3A-82C6-DE0B28D0034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07A8D95-93E3-8A77-0817-88AC02FAD49F}"/>
              </a:ext>
            </a:extLst>
          </p:cNvPr>
          <p:cNvSpPr>
            <a:spLocks noGrp="1"/>
          </p:cNvSpPr>
          <p:nvPr>
            <p:ph type="sldNum" sz="quarter" idx="12"/>
          </p:nvPr>
        </p:nvSpPr>
        <p:spPr/>
        <p:txBody>
          <a:bodyPr/>
          <a:lstStyle/>
          <a:p>
            <a:fld id="{074D64A3-469D-45E3-8EE8-15F04E939CD3}" type="slidenum">
              <a:rPr lang="en-GB" smtClean="0"/>
              <a:t>‹#›</a:t>
            </a:fld>
            <a:endParaRPr lang="en-GB"/>
          </a:p>
        </p:txBody>
      </p:sp>
    </p:spTree>
    <p:extLst>
      <p:ext uri="{BB962C8B-B14F-4D97-AF65-F5344CB8AC3E}">
        <p14:creationId xmlns:p14="http://schemas.microsoft.com/office/powerpoint/2010/main" val="3415446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8D7DD-A624-3735-23DF-A57906789CD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DC7722A-3B5F-D921-FC0C-624FABB28D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6A55730-C29D-5DB8-1267-AF9B7CC6D54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0318538-6958-3BF5-4DCD-D2863913C1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852A950-47D3-A711-3204-F728FBE1D1E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AA3CE80-A510-3DFB-4623-EE2091C34B8B}"/>
              </a:ext>
            </a:extLst>
          </p:cNvPr>
          <p:cNvSpPr>
            <a:spLocks noGrp="1"/>
          </p:cNvSpPr>
          <p:nvPr>
            <p:ph type="dt" sz="half" idx="10"/>
          </p:nvPr>
        </p:nvSpPr>
        <p:spPr/>
        <p:txBody>
          <a:bodyPr/>
          <a:lstStyle/>
          <a:p>
            <a:fld id="{E2B957E0-5DA4-4FA8-A999-1C78B825EBB0}" type="datetimeFigureOut">
              <a:rPr lang="en-GB" smtClean="0"/>
              <a:t>13/06/2024</a:t>
            </a:fld>
            <a:endParaRPr lang="en-GB"/>
          </a:p>
        </p:txBody>
      </p:sp>
      <p:sp>
        <p:nvSpPr>
          <p:cNvPr id="8" name="Footer Placeholder 7">
            <a:extLst>
              <a:ext uri="{FF2B5EF4-FFF2-40B4-BE49-F238E27FC236}">
                <a16:creationId xmlns:a16="http://schemas.microsoft.com/office/drawing/2014/main" id="{690EED8D-873D-0BBE-41DD-65811B16F66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0C5B0B9-17AB-54BB-D123-ED0955963BAC}"/>
              </a:ext>
            </a:extLst>
          </p:cNvPr>
          <p:cNvSpPr>
            <a:spLocks noGrp="1"/>
          </p:cNvSpPr>
          <p:nvPr>
            <p:ph type="sldNum" sz="quarter" idx="12"/>
          </p:nvPr>
        </p:nvSpPr>
        <p:spPr/>
        <p:txBody>
          <a:bodyPr/>
          <a:lstStyle/>
          <a:p>
            <a:fld id="{074D64A3-469D-45E3-8EE8-15F04E939CD3}" type="slidenum">
              <a:rPr lang="en-GB" smtClean="0"/>
              <a:t>‹#›</a:t>
            </a:fld>
            <a:endParaRPr lang="en-GB"/>
          </a:p>
        </p:txBody>
      </p:sp>
    </p:spTree>
    <p:extLst>
      <p:ext uri="{BB962C8B-B14F-4D97-AF65-F5344CB8AC3E}">
        <p14:creationId xmlns:p14="http://schemas.microsoft.com/office/powerpoint/2010/main" val="981986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74557-031A-ADC8-0169-268EA6011A0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5FA04AB-EB80-D4B2-3EAA-8764AB8B5631}"/>
              </a:ext>
            </a:extLst>
          </p:cNvPr>
          <p:cNvSpPr>
            <a:spLocks noGrp="1"/>
          </p:cNvSpPr>
          <p:nvPr>
            <p:ph type="dt" sz="half" idx="10"/>
          </p:nvPr>
        </p:nvSpPr>
        <p:spPr/>
        <p:txBody>
          <a:bodyPr/>
          <a:lstStyle/>
          <a:p>
            <a:fld id="{E2B957E0-5DA4-4FA8-A999-1C78B825EBB0}" type="datetimeFigureOut">
              <a:rPr lang="en-GB" smtClean="0"/>
              <a:t>13/06/2024</a:t>
            </a:fld>
            <a:endParaRPr lang="en-GB"/>
          </a:p>
        </p:txBody>
      </p:sp>
      <p:sp>
        <p:nvSpPr>
          <p:cNvPr id="4" name="Footer Placeholder 3">
            <a:extLst>
              <a:ext uri="{FF2B5EF4-FFF2-40B4-BE49-F238E27FC236}">
                <a16:creationId xmlns:a16="http://schemas.microsoft.com/office/drawing/2014/main" id="{4CAE4717-35CA-C060-D2F8-B8ECCC519F3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EB22C05-D172-4114-64F8-1BEDB924F1CC}"/>
              </a:ext>
            </a:extLst>
          </p:cNvPr>
          <p:cNvSpPr>
            <a:spLocks noGrp="1"/>
          </p:cNvSpPr>
          <p:nvPr>
            <p:ph type="sldNum" sz="quarter" idx="12"/>
          </p:nvPr>
        </p:nvSpPr>
        <p:spPr/>
        <p:txBody>
          <a:bodyPr/>
          <a:lstStyle/>
          <a:p>
            <a:fld id="{074D64A3-469D-45E3-8EE8-15F04E939CD3}" type="slidenum">
              <a:rPr lang="en-GB" smtClean="0"/>
              <a:t>‹#›</a:t>
            </a:fld>
            <a:endParaRPr lang="en-GB"/>
          </a:p>
        </p:txBody>
      </p:sp>
    </p:spTree>
    <p:extLst>
      <p:ext uri="{BB962C8B-B14F-4D97-AF65-F5344CB8AC3E}">
        <p14:creationId xmlns:p14="http://schemas.microsoft.com/office/powerpoint/2010/main" val="3022813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F84107-FD4F-66A0-2CC3-9299A871D92F}"/>
              </a:ext>
            </a:extLst>
          </p:cNvPr>
          <p:cNvSpPr>
            <a:spLocks noGrp="1"/>
          </p:cNvSpPr>
          <p:nvPr>
            <p:ph type="dt" sz="half" idx="10"/>
          </p:nvPr>
        </p:nvSpPr>
        <p:spPr/>
        <p:txBody>
          <a:bodyPr/>
          <a:lstStyle/>
          <a:p>
            <a:fld id="{E2B957E0-5DA4-4FA8-A999-1C78B825EBB0}" type="datetimeFigureOut">
              <a:rPr lang="en-GB" smtClean="0"/>
              <a:t>13/06/2024</a:t>
            </a:fld>
            <a:endParaRPr lang="en-GB"/>
          </a:p>
        </p:txBody>
      </p:sp>
      <p:sp>
        <p:nvSpPr>
          <p:cNvPr id="3" name="Footer Placeholder 2">
            <a:extLst>
              <a:ext uri="{FF2B5EF4-FFF2-40B4-BE49-F238E27FC236}">
                <a16:creationId xmlns:a16="http://schemas.microsoft.com/office/drawing/2014/main" id="{23C68978-4038-63A6-0554-FB2100AA911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965CC89-61BB-DE9D-C4A0-5996451433A1}"/>
              </a:ext>
            </a:extLst>
          </p:cNvPr>
          <p:cNvSpPr>
            <a:spLocks noGrp="1"/>
          </p:cNvSpPr>
          <p:nvPr>
            <p:ph type="sldNum" sz="quarter" idx="12"/>
          </p:nvPr>
        </p:nvSpPr>
        <p:spPr/>
        <p:txBody>
          <a:bodyPr/>
          <a:lstStyle/>
          <a:p>
            <a:fld id="{074D64A3-469D-45E3-8EE8-15F04E939CD3}" type="slidenum">
              <a:rPr lang="en-GB" smtClean="0"/>
              <a:t>‹#›</a:t>
            </a:fld>
            <a:endParaRPr lang="en-GB"/>
          </a:p>
        </p:txBody>
      </p:sp>
    </p:spTree>
    <p:extLst>
      <p:ext uri="{BB962C8B-B14F-4D97-AF65-F5344CB8AC3E}">
        <p14:creationId xmlns:p14="http://schemas.microsoft.com/office/powerpoint/2010/main" val="1368257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E2B3-E9C7-06F1-7893-DCB9BA490B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E91A782-2C39-DE29-CFDD-F2A43F85AB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2CB6774-6028-0BE5-AFD1-99D23578C5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AA2DEC-6075-DBB6-1148-401EB8CF3227}"/>
              </a:ext>
            </a:extLst>
          </p:cNvPr>
          <p:cNvSpPr>
            <a:spLocks noGrp="1"/>
          </p:cNvSpPr>
          <p:nvPr>
            <p:ph type="dt" sz="half" idx="10"/>
          </p:nvPr>
        </p:nvSpPr>
        <p:spPr/>
        <p:txBody>
          <a:bodyPr/>
          <a:lstStyle/>
          <a:p>
            <a:fld id="{E2B957E0-5DA4-4FA8-A999-1C78B825EBB0}" type="datetimeFigureOut">
              <a:rPr lang="en-GB" smtClean="0"/>
              <a:t>13/06/2024</a:t>
            </a:fld>
            <a:endParaRPr lang="en-GB"/>
          </a:p>
        </p:txBody>
      </p:sp>
      <p:sp>
        <p:nvSpPr>
          <p:cNvPr id="6" name="Footer Placeholder 5">
            <a:extLst>
              <a:ext uri="{FF2B5EF4-FFF2-40B4-BE49-F238E27FC236}">
                <a16:creationId xmlns:a16="http://schemas.microsoft.com/office/drawing/2014/main" id="{06715614-1C76-18B2-5D1E-FABD55427C2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985B308-CA87-1E71-7BCC-B59EB867170B}"/>
              </a:ext>
            </a:extLst>
          </p:cNvPr>
          <p:cNvSpPr>
            <a:spLocks noGrp="1"/>
          </p:cNvSpPr>
          <p:nvPr>
            <p:ph type="sldNum" sz="quarter" idx="12"/>
          </p:nvPr>
        </p:nvSpPr>
        <p:spPr/>
        <p:txBody>
          <a:bodyPr/>
          <a:lstStyle/>
          <a:p>
            <a:fld id="{074D64A3-469D-45E3-8EE8-15F04E939CD3}" type="slidenum">
              <a:rPr lang="en-GB" smtClean="0"/>
              <a:t>‹#›</a:t>
            </a:fld>
            <a:endParaRPr lang="en-GB"/>
          </a:p>
        </p:txBody>
      </p:sp>
    </p:spTree>
    <p:extLst>
      <p:ext uri="{BB962C8B-B14F-4D97-AF65-F5344CB8AC3E}">
        <p14:creationId xmlns:p14="http://schemas.microsoft.com/office/powerpoint/2010/main" val="2586511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A8F60-95AC-640F-E7AE-2C08B2944B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F39A9B1-DA82-F995-AFD6-C58C08FDD7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EED319F-5757-CC26-160F-51DC403BE7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C789D6-AF0E-6458-651A-94E8325B7F3C}"/>
              </a:ext>
            </a:extLst>
          </p:cNvPr>
          <p:cNvSpPr>
            <a:spLocks noGrp="1"/>
          </p:cNvSpPr>
          <p:nvPr>
            <p:ph type="dt" sz="half" idx="10"/>
          </p:nvPr>
        </p:nvSpPr>
        <p:spPr/>
        <p:txBody>
          <a:bodyPr/>
          <a:lstStyle/>
          <a:p>
            <a:fld id="{E2B957E0-5DA4-4FA8-A999-1C78B825EBB0}" type="datetimeFigureOut">
              <a:rPr lang="en-GB" smtClean="0"/>
              <a:t>13/06/2024</a:t>
            </a:fld>
            <a:endParaRPr lang="en-GB"/>
          </a:p>
        </p:txBody>
      </p:sp>
      <p:sp>
        <p:nvSpPr>
          <p:cNvPr id="6" name="Footer Placeholder 5">
            <a:extLst>
              <a:ext uri="{FF2B5EF4-FFF2-40B4-BE49-F238E27FC236}">
                <a16:creationId xmlns:a16="http://schemas.microsoft.com/office/drawing/2014/main" id="{94F5FAA2-44B1-7F72-0AED-1D4A69A57C4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223F9C-B871-48DF-B2E4-F73E79BB0E36}"/>
              </a:ext>
            </a:extLst>
          </p:cNvPr>
          <p:cNvSpPr>
            <a:spLocks noGrp="1"/>
          </p:cNvSpPr>
          <p:nvPr>
            <p:ph type="sldNum" sz="quarter" idx="12"/>
          </p:nvPr>
        </p:nvSpPr>
        <p:spPr/>
        <p:txBody>
          <a:bodyPr/>
          <a:lstStyle/>
          <a:p>
            <a:fld id="{074D64A3-469D-45E3-8EE8-15F04E939CD3}" type="slidenum">
              <a:rPr lang="en-GB" smtClean="0"/>
              <a:t>‹#›</a:t>
            </a:fld>
            <a:endParaRPr lang="en-GB"/>
          </a:p>
        </p:txBody>
      </p:sp>
    </p:spTree>
    <p:extLst>
      <p:ext uri="{BB962C8B-B14F-4D97-AF65-F5344CB8AC3E}">
        <p14:creationId xmlns:p14="http://schemas.microsoft.com/office/powerpoint/2010/main" val="518919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86C122-3FDC-1A0E-CD02-6998EB5C54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01E01B9-4CA2-A1DA-C58A-A0D1267A68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7D58A8-C2D7-C107-BE95-9AE8828796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B957E0-5DA4-4FA8-A999-1C78B825EBB0}" type="datetimeFigureOut">
              <a:rPr lang="en-GB" smtClean="0"/>
              <a:t>13/06/2024</a:t>
            </a:fld>
            <a:endParaRPr lang="en-GB"/>
          </a:p>
        </p:txBody>
      </p:sp>
      <p:sp>
        <p:nvSpPr>
          <p:cNvPr id="5" name="Footer Placeholder 4">
            <a:extLst>
              <a:ext uri="{FF2B5EF4-FFF2-40B4-BE49-F238E27FC236}">
                <a16:creationId xmlns:a16="http://schemas.microsoft.com/office/drawing/2014/main" id="{6D046EDB-2207-832E-C17E-19AE610F70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14B0EDF-B48B-E047-714B-8E90A98616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4D64A3-469D-45E3-8EE8-15F04E939CD3}" type="slidenum">
              <a:rPr lang="en-GB" smtClean="0"/>
              <a:t>‹#›</a:t>
            </a:fld>
            <a:endParaRPr lang="en-GB"/>
          </a:p>
        </p:txBody>
      </p:sp>
    </p:spTree>
    <p:extLst>
      <p:ext uri="{BB962C8B-B14F-4D97-AF65-F5344CB8AC3E}">
        <p14:creationId xmlns:p14="http://schemas.microsoft.com/office/powerpoint/2010/main" val="2059353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C0C67D5-016E-1B42-8694-868F6F37510F}"/>
              </a:ext>
            </a:extLst>
          </p:cNvPr>
          <p:cNvSpPr>
            <a:spLocks noGrp="1"/>
          </p:cNvSpPr>
          <p:nvPr>
            <p:ph type="subTitle" idx="1"/>
          </p:nvPr>
        </p:nvSpPr>
        <p:spPr>
          <a:xfrm>
            <a:off x="773723" y="2067951"/>
            <a:ext cx="10564837" cy="3348111"/>
          </a:xfrm>
        </p:spPr>
        <p:txBody>
          <a:bodyPr>
            <a:normAutofit lnSpcReduction="10000"/>
          </a:bodyPr>
          <a:lstStyle/>
          <a:p>
            <a:r>
              <a:rPr lang="en-GB" sz="3600" b="1" dirty="0">
                <a:solidFill>
                  <a:srgbClr val="7030A0"/>
                </a:solidFill>
                <a:latin typeface="Arial" panose="020B0604020202020204" pitchFamily="34" charset="0"/>
                <a:ea typeface="Verdana" panose="020B0604030504040204" pitchFamily="34" charset="0"/>
                <a:cs typeface="Arial" panose="020B0604020202020204" pitchFamily="34" charset="0"/>
              </a:rPr>
              <a:t>Do you understand me?</a:t>
            </a:r>
          </a:p>
          <a:p>
            <a:r>
              <a:rPr lang="en-GB" sz="3600" b="1" dirty="0">
                <a:solidFill>
                  <a:srgbClr val="7030A0"/>
                </a:solidFill>
                <a:latin typeface="Arial" panose="020B0604020202020204" pitchFamily="34" charset="0"/>
                <a:ea typeface="Verdana" panose="020B0604030504040204" pitchFamily="34" charset="0"/>
                <a:cs typeface="Arial" panose="020B0604020202020204" pitchFamily="34" charset="0"/>
              </a:rPr>
              <a:t>- Let’s Talk about Communication</a:t>
            </a:r>
          </a:p>
          <a:p>
            <a:endParaRPr lang="en-GB" dirty="0"/>
          </a:p>
          <a:p>
            <a:endParaRPr lang="en-GB" dirty="0"/>
          </a:p>
          <a:p>
            <a:endParaRPr lang="en-GB" dirty="0"/>
          </a:p>
          <a:p>
            <a:r>
              <a:rPr lang="en-GB" b="1" dirty="0">
                <a:solidFill>
                  <a:schemeClr val="accent1"/>
                </a:solidFill>
                <a:latin typeface="Arial" panose="020B0604020202020204" pitchFamily="34" charset="0"/>
                <a:ea typeface="Verdana" panose="020B0604030504040204" pitchFamily="34" charset="0"/>
                <a:cs typeface="Arial" panose="020B0604020202020204" pitchFamily="34" charset="0"/>
              </a:rPr>
              <a:t>Speech and Language Therapy – Community Adult Learning Disability Service (CALDS)</a:t>
            </a:r>
          </a:p>
        </p:txBody>
      </p:sp>
      <p:pic>
        <p:nvPicPr>
          <p:cNvPr id="1026" name="Picture 2">
            <a:extLst>
              <a:ext uri="{FF2B5EF4-FFF2-40B4-BE49-F238E27FC236}">
                <a16:creationId xmlns:a16="http://schemas.microsoft.com/office/drawing/2014/main" id="{AC070F7A-0B63-BC00-8519-9CAF3B9B17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4153" y="5416062"/>
            <a:ext cx="4923693" cy="141575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5927A2D9-4A8D-3F4C-DB1A-F193307FEB2B}"/>
              </a:ext>
            </a:extLst>
          </p:cNvPr>
          <p:cNvPicPr>
            <a:picLocks noChangeAspect="1"/>
          </p:cNvPicPr>
          <p:nvPr/>
        </p:nvPicPr>
        <p:blipFill rotWithShape="1">
          <a:blip r:embed="rId3">
            <a:extLst>
              <a:ext uri="{28A0092B-C50C-407E-A947-70E740481C1C}">
                <a14:useLocalDpi xmlns:a14="http://schemas.microsoft.com/office/drawing/2010/main" val="0"/>
              </a:ext>
            </a:extLst>
          </a:blip>
          <a:srcRect l="58723" t="4229" r="9126" b="86725"/>
          <a:stretch/>
        </p:blipFill>
        <p:spPr bwMode="auto">
          <a:xfrm>
            <a:off x="8215185" y="135172"/>
            <a:ext cx="3904797" cy="1552952"/>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8677092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88091-3F80-FA4B-DB48-3B754A6B123F}"/>
              </a:ext>
            </a:extLst>
          </p:cNvPr>
          <p:cNvSpPr>
            <a:spLocks noGrp="1"/>
          </p:cNvSpPr>
          <p:nvPr>
            <p:ph type="title"/>
          </p:nvPr>
        </p:nvSpPr>
        <p:spPr/>
        <p:txBody>
          <a:bodyPr/>
          <a:lstStyle/>
          <a:p>
            <a:r>
              <a:rPr lang="en-GB" b="1" dirty="0">
                <a:solidFill>
                  <a:srgbClr val="7030A0"/>
                </a:solidFill>
                <a:latin typeface="Arial" panose="020B0604020202020204" pitchFamily="34" charset="0"/>
                <a:cs typeface="Arial" panose="020B0604020202020204" pitchFamily="34" charset="0"/>
              </a:rPr>
              <a:t>Difficulties with Understanding may Involve:</a:t>
            </a:r>
          </a:p>
        </p:txBody>
      </p:sp>
      <p:sp>
        <p:nvSpPr>
          <p:cNvPr id="3" name="Content Placeholder 2">
            <a:extLst>
              <a:ext uri="{FF2B5EF4-FFF2-40B4-BE49-F238E27FC236}">
                <a16:creationId xmlns:a16="http://schemas.microsoft.com/office/drawing/2014/main" id="{946F5ECE-BA46-3CAF-11A7-16A5386BD420}"/>
              </a:ext>
            </a:extLst>
          </p:cNvPr>
          <p:cNvSpPr>
            <a:spLocks noGrp="1"/>
          </p:cNvSpPr>
          <p:nvPr>
            <p:ph idx="1"/>
          </p:nvPr>
        </p:nvSpPr>
        <p:spPr>
          <a:xfrm>
            <a:off x="838200" y="1825625"/>
            <a:ext cx="10515600" cy="4667250"/>
          </a:xfrm>
        </p:spPr>
        <p:txBody>
          <a:bodyPr>
            <a:normAutofit fontScale="70000" lnSpcReduction="20000"/>
          </a:bodyPr>
          <a:lstStyle/>
          <a:p>
            <a:pPr>
              <a:lnSpc>
                <a:spcPct val="120000"/>
              </a:lnSpc>
            </a:pPr>
            <a:r>
              <a:rPr lang="en-GB" altLang="en-US" sz="2600" dirty="0">
                <a:latin typeface="Arial" panose="020B0604020202020204" pitchFamily="34" charset="0"/>
                <a:cs typeface="Arial" panose="020B0604020202020204" pitchFamily="34" charset="0"/>
              </a:rPr>
              <a:t>Limited understanding of vocabulary.  </a:t>
            </a:r>
            <a:endParaRPr lang="en-GB" altLang="en-US" sz="2600" b="1" dirty="0">
              <a:latin typeface="Arial" panose="020B0604020202020204" pitchFamily="34" charset="0"/>
              <a:cs typeface="Arial" panose="020B0604020202020204" pitchFamily="34" charset="0"/>
            </a:endParaRPr>
          </a:p>
          <a:p>
            <a:pPr>
              <a:lnSpc>
                <a:spcPct val="120000"/>
              </a:lnSpc>
            </a:pPr>
            <a:r>
              <a:rPr lang="en-GB" altLang="en-US" sz="2600" dirty="0">
                <a:latin typeface="Arial" panose="020B0604020202020204" pitchFamily="34" charset="0"/>
                <a:cs typeface="Arial" panose="020B0604020202020204" pitchFamily="34" charset="0"/>
              </a:rPr>
              <a:t>Difficulty understanding negatives in a sentence e.g</a:t>
            </a:r>
            <a:r>
              <a:rPr lang="en-GB" altLang="en-US" sz="2600" b="1" dirty="0">
                <a:latin typeface="Arial" panose="020B0604020202020204" pitchFamily="34" charset="0"/>
                <a:cs typeface="Arial" panose="020B0604020202020204" pitchFamily="34" charset="0"/>
              </a:rPr>
              <a:t>. </a:t>
            </a:r>
            <a:r>
              <a:rPr lang="en-GB" altLang="en-US" sz="2600" dirty="0">
                <a:latin typeface="Arial" panose="020B0604020202020204" pitchFamily="34" charset="0"/>
                <a:cs typeface="Arial" panose="020B0604020202020204" pitchFamily="34" charset="0"/>
              </a:rPr>
              <a:t>“That isn’t yours”. These sentences are often understood as positive statements i.e. “That’s yours”.</a:t>
            </a:r>
            <a:endParaRPr lang="en-GB" altLang="en-US" sz="2600" b="1" dirty="0">
              <a:latin typeface="Arial" panose="020B0604020202020204" pitchFamily="34" charset="0"/>
              <a:cs typeface="Arial" panose="020B0604020202020204" pitchFamily="34" charset="0"/>
            </a:endParaRPr>
          </a:p>
          <a:p>
            <a:pPr>
              <a:lnSpc>
                <a:spcPct val="120000"/>
              </a:lnSpc>
            </a:pPr>
            <a:r>
              <a:rPr lang="en-GB" altLang="en-US" sz="2600" dirty="0">
                <a:latin typeface="Arial" panose="020B0604020202020204" pitchFamily="34" charset="0"/>
                <a:cs typeface="Arial" panose="020B0604020202020204" pitchFamily="34" charset="0"/>
              </a:rPr>
              <a:t>Difficulty understanding more than one piece of verbal information at a time.</a:t>
            </a:r>
          </a:p>
          <a:p>
            <a:pPr>
              <a:lnSpc>
                <a:spcPct val="120000"/>
              </a:lnSpc>
            </a:pPr>
            <a:r>
              <a:rPr lang="en-GB" altLang="en-US" sz="2600" dirty="0">
                <a:latin typeface="Arial" panose="020B0604020202020204" pitchFamily="34" charset="0"/>
                <a:cs typeface="Arial" panose="020B0604020202020204" pitchFamily="34" charset="0"/>
              </a:rPr>
              <a:t>Difficulties understanding some questions e.g. ‘when’, ‘how’,  ‘why’.</a:t>
            </a:r>
          </a:p>
          <a:p>
            <a:pPr>
              <a:lnSpc>
                <a:spcPct val="120000"/>
              </a:lnSpc>
            </a:pPr>
            <a:r>
              <a:rPr lang="en-GB" altLang="en-US" sz="2600" dirty="0">
                <a:latin typeface="Arial" panose="020B0604020202020204" pitchFamily="34" charset="0"/>
                <a:cs typeface="Arial" panose="020B0604020202020204" pitchFamily="34" charset="0"/>
              </a:rPr>
              <a:t>Difficulty understanding phrases of time e.g., weekly, next month, frequently</a:t>
            </a:r>
          </a:p>
          <a:p>
            <a:pPr>
              <a:lnSpc>
                <a:spcPct val="120000"/>
              </a:lnSpc>
            </a:pPr>
            <a:r>
              <a:rPr lang="en-GB" altLang="en-US" sz="2600" dirty="0">
                <a:latin typeface="Arial" panose="020B0604020202020204" pitchFamily="34" charset="0"/>
                <a:cs typeface="Arial" panose="020B0604020202020204" pitchFamily="34" charset="0"/>
              </a:rPr>
              <a:t>An inability to understand that the words “might”, “may”, “could” express a possibility not a certainty.</a:t>
            </a:r>
          </a:p>
          <a:p>
            <a:pPr>
              <a:lnSpc>
                <a:spcPct val="120000"/>
              </a:lnSpc>
            </a:pPr>
            <a:r>
              <a:rPr lang="en-GB" altLang="en-US" sz="2600" dirty="0">
                <a:latin typeface="Arial" panose="020B0604020202020204" pitchFamily="34" charset="0"/>
                <a:cs typeface="Arial" panose="020B0604020202020204" pitchFamily="34" charset="0"/>
              </a:rPr>
              <a:t>Difficulty understanding idioms, jokes, teasing, sarcasm and irony. </a:t>
            </a:r>
          </a:p>
          <a:p>
            <a:pPr>
              <a:lnSpc>
                <a:spcPct val="120000"/>
              </a:lnSpc>
            </a:pPr>
            <a:r>
              <a:rPr lang="en-GB" altLang="en-US" sz="2600" dirty="0">
                <a:latin typeface="Arial" panose="020B0604020202020204" pitchFamily="34" charset="0"/>
                <a:cs typeface="Arial" panose="020B0604020202020204" pitchFamily="34" charset="0"/>
              </a:rPr>
              <a:t>Difficulty recognising that they’ve misunderstood another person’s communication or agreeing to what someone says because of lack of understanding or to appease the person.</a:t>
            </a:r>
          </a:p>
          <a:p>
            <a:pPr>
              <a:lnSpc>
                <a:spcPct val="120000"/>
              </a:lnSpc>
            </a:pPr>
            <a:r>
              <a:rPr lang="en-GB" altLang="en-US" sz="2600" dirty="0">
                <a:latin typeface="Arial" panose="020B0604020202020204" pitchFamily="34" charset="0"/>
                <a:cs typeface="Arial" panose="020B0604020202020204" pitchFamily="34" charset="0"/>
              </a:rPr>
              <a:t>Limited understanding of other people's communication e.g. lack of understanding of objects, routines, facial expressions, tone of voice.</a:t>
            </a:r>
          </a:p>
          <a:p>
            <a:pPr>
              <a:lnSpc>
                <a:spcPct val="120000"/>
              </a:lnSpc>
            </a:pPr>
            <a:endParaRPr lang="en-GB" altLang="en-US" sz="2600" dirty="0">
              <a:latin typeface="Arial" panose="020B0604020202020204" pitchFamily="34" charset="0"/>
              <a:cs typeface="Arial" panose="020B0604020202020204" pitchFamily="34" charset="0"/>
            </a:endParaRPr>
          </a:p>
          <a:p>
            <a:pPr>
              <a:lnSpc>
                <a:spcPct val="80000"/>
              </a:lnSpc>
            </a:pPr>
            <a:endParaRPr lang="en-GB" altLang="en-US" sz="2400" dirty="0">
              <a:latin typeface="Comic Sans MS" panose="030F0702030302020204" pitchFamily="66" charset="0"/>
            </a:endParaRPr>
          </a:p>
          <a:p>
            <a:endParaRPr lang="en-GB" dirty="0"/>
          </a:p>
        </p:txBody>
      </p:sp>
    </p:spTree>
    <p:extLst>
      <p:ext uri="{BB962C8B-B14F-4D97-AF65-F5344CB8AC3E}">
        <p14:creationId xmlns:p14="http://schemas.microsoft.com/office/powerpoint/2010/main" val="1751099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A529D-6F23-6E1A-3AC7-12D8490F442C}"/>
              </a:ext>
            </a:extLst>
          </p:cNvPr>
          <p:cNvSpPr>
            <a:spLocks noGrp="1"/>
          </p:cNvSpPr>
          <p:nvPr>
            <p:ph type="title"/>
          </p:nvPr>
        </p:nvSpPr>
        <p:spPr/>
        <p:txBody>
          <a:bodyPr/>
          <a:lstStyle/>
          <a:p>
            <a:r>
              <a:rPr lang="en-GB" b="1" dirty="0">
                <a:solidFill>
                  <a:srgbClr val="7030A0"/>
                </a:solidFill>
                <a:latin typeface="Arial" panose="020B0604020202020204" pitchFamily="34" charset="0"/>
                <a:cs typeface="Arial" panose="020B0604020202020204" pitchFamily="34" charset="0"/>
              </a:rPr>
              <a:t>How to Support Understanding:</a:t>
            </a:r>
          </a:p>
        </p:txBody>
      </p:sp>
      <p:sp>
        <p:nvSpPr>
          <p:cNvPr id="4" name="Rectangle 1">
            <a:extLst>
              <a:ext uri="{FF2B5EF4-FFF2-40B4-BE49-F238E27FC236}">
                <a16:creationId xmlns:a16="http://schemas.microsoft.com/office/drawing/2014/main" id="{2E1DD504-B1CB-9259-19C9-F1C159318CFC}"/>
              </a:ext>
            </a:extLst>
          </p:cNvPr>
          <p:cNvSpPr>
            <a:spLocks noGrp="1" noChangeArrowheads="1"/>
          </p:cNvSpPr>
          <p:nvPr>
            <p:ph idx="1"/>
          </p:nvPr>
        </p:nvSpPr>
        <p:spPr bwMode="auto">
          <a:xfrm>
            <a:off x="555009" y="1881357"/>
            <a:ext cx="11081982" cy="466281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45720" numCol="1" anchor="ctr" anchorCtr="0" compatLnSpc="1">
            <a:prstTxWarp prst="textNoShape">
              <a:avLst/>
            </a:prstTxWarp>
            <a:spAutoFit/>
          </a:bodyPr>
          <a:lstStyle/>
          <a:p>
            <a:pPr eaLnBrk="0" fontAlgn="base" hangingPunct="0">
              <a:lnSpc>
                <a:spcPct val="100000"/>
              </a:lnSpc>
              <a:spcBef>
                <a:spcPct val="0"/>
              </a:spcBef>
              <a:spcAft>
                <a:spcPct val="0"/>
              </a:spcAft>
            </a:pP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Read documentation about the person and speak to carers and family members.</a:t>
            </a:r>
          </a:p>
          <a:p>
            <a:pPr eaLnBrk="0" fontAlgn="base" hangingPunct="0">
              <a:lnSpc>
                <a:spcPct val="100000"/>
              </a:lnSpc>
              <a:spcBef>
                <a:spcPct val="0"/>
              </a:spcBef>
              <a:spcAft>
                <a:spcPct val="0"/>
              </a:spcAft>
            </a:pPr>
            <a:r>
              <a:rPr lang="en-US" sz="2000" dirty="0">
                <a:latin typeface="Arial" panose="020B0604020202020204" pitchFamily="34" charset="0"/>
                <a:cs typeface="Arial" panose="020B0604020202020204" pitchFamily="34" charset="0"/>
              </a:rPr>
              <a:t>Find somewhere without distraction.  Reduce background noise. </a:t>
            </a:r>
          </a:p>
          <a:p>
            <a:pPr eaLnBrk="0" fontAlgn="base" hangingPunct="0">
              <a:lnSpc>
                <a:spcPct val="100000"/>
              </a:lnSpc>
              <a:spcBef>
                <a:spcPct val="0"/>
              </a:spcBef>
              <a:spcAft>
                <a:spcPct val="0"/>
              </a:spcAft>
            </a:pPr>
            <a:r>
              <a:rPr lang="en-US" altLang="en-US" sz="2000" dirty="0">
                <a:solidFill>
                  <a:srgbClr val="000000"/>
                </a:solidFill>
                <a:latin typeface="Arial" panose="020B0604020202020204" pitchFamily="34" charset="0"/>
                <a:cs typeface="Arial" panose="020B0604020202020204" pitchFamily="34" charset="0"/>
              </a:rPr>
              <a:t>U</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se </a:t>
            </a:r>
            <a:r>
              <a:rPr kumimoji="0" lang="en-US" altLang="en-US" sz="2000" b="0" i="1" u="none" strike="noStrike" cap="none" normalizeH="0" baseline="0" dirty="0">
                <a:ln>
                  <a:noFill/>
                </a:ln>
                <a:solidFill>
                  <a:srgbClr val="000000"/>
                </a:solidFill>
                <a:effectLst/>
                <a:latin typeface="Arial" panose="020B0604020202020204" pitchFamily="34" charset="0"/>
                <a:cs typeface="Arial" panose="020B0604020202020204" pitchFamily="34" charset="0"/>
              </a:rPr>
              <a:t>accessible</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language- every</a:t>
            </a:r>
            <a:r>
              <a:rPr kumimoji="0" lang="en-US" altLang="en-US" sz="2000" b="0" i="0" u="none" strike="noStrike" cap="none" normalizeH="0" dirty="0">
                <a:ln>
                  <a:noFill/>
                </a:ln>
                <a:solidFill>
                  <a:srgbClr val="000000"/>
                </a:solidFill>
                <a:effectLst/>
                <a:latin typeface="Arial" panose="020B0604020202020204" pitchFamily="34" charset="0"/>
                <a:cs typeface="Arial" panose="020B0604020202020204" pitchFamily="34" charset="0"/>
              </a:rPr>
              <a:t> day common words and avoid jargon and acronyms.</a:t>
            </a:r>
          </a:p>
          <a:p>
            <a:pPr eaLnBrk="0" fontAlgn="base" hangingPunct="0">
              <a:lnSpc>
                <a:spcPct val="100000"/>
              </a:lnSpc>
              <a:spcBef>
                <a:spcPct val="0"/>
              </a:spcBef>
              <a:spcAft>
                <a:spcPct val="0"/>
              </a:spcAft>
            </a:pPr>
            <a:r>
              <a:rPr lang="en-US" altLang="en-US" sz="2000" dirty="0">
                <a:solidFill>
                  <a:srgbClr val="000000"/>
                </a:solidFill>
                <a:latin typeface="Arial" panose="020B0604020202020204" pitchFamily="34" charset="0"/>
                <a:cs typeface="Arial" panose="020B0604020202020204" pitchFamily="34" charset="0"/>
              </a:rPr>
              <a:t>Avoid using complex sentences, keep it short and simple.</a:t>
            </a:r>
            <a:endPar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eaLnBrk="0" fontAlgn="base" hangingPunct="0">
              <a:lnSpc>
                <a:spcPct val="100000"/>
              </a:lnSpc>
              <a:spcBef>
                <a:spcPct val="0"/>
              </a:spcBef>
              <a:spcAft>
                <a:spcPct val="0"/>
              </a:spcAft>
            </a:pP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Allow</a:t>
            </a:r>
            <a:r>
              <a:rPr kumimoji="0" lang="en-US" altLang="en-US" sz="2000" b="0" i="0" u="none" strike="noStrike" cap="none" normalizeH="0" dirty="0">
                <a:ln>
                  <a:noFill/>
                </a:ln>
                <a:solidFill>
                  <a:srgbClr val="000000"/>
                </a:solidFill>
                <a:effectLst/>
                <a:latin typeface="Arial" panose="020B0604020202020204" pitchFamily="34" charset="0"/>
                <a:cs typeface="Arial" panose="020B0604020202020204" pitchFamily="34" charset="0"/>
              </a:rPr>
              <a:t> plenty of time for them to process the information and r</a:t>
            </a:r>
            <a:r>
              <a:rPr lang="en-US" altLang="en-US" sz="2000" dirty="0">
                <a:solidFill>
                  <a:srgbClr val="000000"/>
                </a:solidFill>
                <a:latin typeface="Arial" panose="020B0604020202020204" pitchFamily="34" charset="0"/>
                <a:cs typeface="Arial" panose="020B0604020202020204" pitchFamily="34" charset="0"/>
              </a:rPr>
              <a:t>epeat information when needed.</a:t>
            </a:r>
          </a:p>
          <a:p>
            <a:pPr eaLnBrk="0" fontAlgn="base" hangingPunct="0">
              <a:lnSpc>
                <a:spcPct val="100000"/>
              </a:lnSpc>
              <a:spcBef>
                <a:spcPct val="0"/>
              </a:spcBef>
              <a:spcAft>
                <a:spcPct val="0"/>
              </a:spcAft>
            </a:pPr>
            <a:r>
              <a:rPr lang="en-US" sz="2000" dirty="0">
                <a:latin typeface="Arial" panose="020B0604020202020204" pitchFamily="34" charset="0"/>
                <a:cs typeface="Arial" panose="020B0604020202020204" pitchFamily="34" charset="0"/>
              </a:rPr>
              <a:t>Ask open questions and if the person finds this hard to answer, try asking simple “what?” and yes/ no questions or offer choices. </a:t>
            </a:r>
          </a:p>
          <a:p>
            <a:pPr eaLnBrk="0" fontAlgn="base" hangingPunct="0">
              <a:lnSpc>
                <a:spcPct val="100000"/>
              </a:lnSpc>
              <a:spcBef>
                <a:spcPct val="0"/>
              </a:spcBef>
              <a:spcAft>
                <a:spcPct val="0"/>
              </a:spcAft>
            </a:pPr>
            <a:r>
              <a:rPr lang="en-US" sz="2000" dirty="0">
                <a:latin typeface="Arial" panose="020B0604020202020204" pitchFamily="34" charset="0"/>
                <a:cs typeface="Arial" panose="020B0604020202020204" pitchFamily="34" charset="0"/>
              </a:rPr>
              <a:t>Look out for signs the person doesn’t understand.  Check back to ensure they understand.</a:t>
            </a:r>
          </a:p>
          <a:p>
            <a:pPr eaLnBrk="0" fontAlgn="base" hangingPunct="0">
              <a:lnSpc>
                <a:spcPct val="100000"/>
              </a:lnSpc>
              <a:spcBef>
                <a:spcPct val="0"/>
              </a:spcBef>
              <a:spcAft>
                <a:spcPct val="0"/>
              </a:spcAft>
            </a:pPr>
            <a:r>
              <a:rPr lang="en-US" sz="2000" dirty="0">
                <a:latin typeface="Arial" panose="020B0604020202020204" pitchFamily="34" charset="0"/>
                <a:cs typeface="Arial" panose="020B0604020202020204" pitchFamily="34" charset="0"/>
              </a:rPr>
              <a:t>Try drawing and writing key points to help explain what you mean.</a:t>
            </a:r>
          </a:p>
          <a:p>
            <a:pPr eaLnBrk="0" fontAlgn="base" hangingPunct="0">
              <a:lnSpc>
                <a:spcPct val="100000"/>
              </a:lnSpc>
              <a:spcBef>
                <a:spcPct val="0"/>
              </a:spcBef>
              <a:spcAft>
                <a:spcPct val="0"/>
              </a:spcAft>
            </a:pPr>
            <a:r>
              <a:rPr lang="en-US" sz="2000" dirty="0">
                <a:latin typeface="Arial" panose="020B0604020202020204" pitchFamily="34" charset="0"/>
                <a:cs typeface="Arial" panose="020B0604020202020204" pitchFamily="34" charset="0"/>
              </a:rPr>
              <a:t>Use pictures to help the person understand the key points being said.  Make sure to follow the Accessible Information Standards (NHS England).</a:t>
            </a:r>
          </a:p>
          <a:p>
            <a:pPr eaLnBrk="0" fontAlgn="base" hangingPunct="0">
              <a:lnSpc>
                <a:spcPct val="100000"/>
              </a:lnSpc>
              <a:spcBef>
                <a:spcPct val="0"/>
              </a:spcBef>
              <a:spcAft>
                <a:spcPct val="0"/>
              </a:spcAft>
            </a:pPr>
            <a:r>
              <a:rPr lang="en-US" sz="2000" dirty="0">
                <a:latin typeface="Arial" panose="020B0604020202020204" pitchFamily="34" charset="0"/>
                <a:cs typeface="Arial" panose="020B0604020202020204" pitchFamily="34" charset="0"/>
              </a:rPr>
              <a:t>Use real objects, demonstration and video recordings to help a person understand.</a:t>
            </a:r>
          </a:p>
          <a:p>
            <a:pPr eaLnBrk="0" fontAlgn="base" hangingPunct="0">
              <a:lnSpc>
                <a:spcPct val="100000"/>
              </a:lnSpc>
              <a:spcBef>
                <a:spcPct val="0"/>
              </a:spcBef>
              <a:spcAft>
                <a:spcPct val="0"/>
              </a:spcAft>
            </a:pPr>
            <a:r>
              <a:rPr lang="en-US" sz="2000" dirty="0">
                <a:latin typeface="Arial" panose="020B0604020202020204" pitchFamily="34" charset="0"/>
                <a:cs typeface="Arial" panose="020B0604020202020204" pitchFamily="34" charset="0"/>
              </a:rPr>
              <a:t>Make sure your facial expression matches your tone of voice and the words you use.  If you're asking if someone is happy or unhappy, make your facial expression correspond to reinforce what you're saying.  </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97422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0F967B-86E6-3504-1F2C-4B5114B8FDD7}"/>
              </a:ext>
            </a:extLst>
          </p:cNvPr>
          <p:cNvSpPr>
            <a:spLocks noGrp="1"/>
          </p:cNvSpPr>
          <p:nvPr>
            <p:ph idx="1"/>
          </p:nvPr>
        </p:nvSpPr>
        <p:spPr/>
        <p:txBody>
          <a:bodyPr/>
          <a:lstStyle/>
          <a:p>
            <a:r>
              <a:rPr lang="en-GB" b="1" dirty="0">
                <a:solidFill>
                  <a:srgbClr val="7030A0"/>
                </a:solidFill>
              </a:rPr>
              <a:t>Thank you for your time!</a:t>
            </a:r>
          </a:p>
          <a:p>
            <a:endParaRPr lang="en-GB" b="1" dirty="0">
              <a:solidFill>
                <a:srgbClr val="7030A0"/>
              </a:solidFill>
            </a:endParaRPr>
          </a:p>
          <a:p>
            <a:r>
              <a:rPr lang="en-GB" b="1" dirty="0">
                <a:solidFill>
                  <a:srgbClr val="7030A0"/>
                </a:solidFill>
              </a:rPr>
              <a:t>Please contact the SLTs in the Community Adult Learning Disability Service if you require any further support or advice.</a:t>
            </a:r>
          </a:p>
        </p:txBody>
      </p:sp>
    </p:spTree>
    <p:extLst>
      <p:ext uri="{BB962C8B-B14F-4D97-AF65-F5344CB8AC3E}">
        <p14:creationId xmlns:p14="http://schemas.microsoft.com/office/powerpoint/2010/main" val="752357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4E965-E51A-3F02-C3B4-1605DBCD0CFB}"/>
              </a:ext>
            </a:extLst>
          </p:cNvPr>
          <p:cNvSpPr>
            <a:spLocks noGrp="1"/>
          </p:cNvSpPr>
          <p:nvPr>
            <p:ph type="title"/>
          </p:nvPr>
        </p:nvSpPr>
        <p:spPr>
          <a:xfrm>
            <a:off x="838199" y="365125"/>
            <a:ext cx="10515601" cy="1325563"/>
          </a:xfrm>
        </p:spPr>
        <p:txBody>
          <a:bodyPr>
            <a:normAutofit/>
          </a:bodyPr>
          <a:lstStyle/>
          <a:p>
            <a:r>
              <a:rPr lang="en-GB" sz="3600" b="1" dirty="0">
                <a:solidFill>
                  <a:srgbClr val="7030A0"/>
                </a:solidFill>
                <a:latin typeface="Arial" panose="020B0604020202020204" pitchFamily="34" charset="0"/>
                <a:cs typeface="Arial" panose="020B0604020202020204" pitchFamily="34" charset="0"/>
              </a:rPr>
              <a:t>Learning Disability and Communication Needs</a:t>
            </a:r>
          </a:p>
        </p:txBody>
      </p:sp>
      <p:sp>
        <p:nvSpPr>
          <p:cNvPr id="3" name="Content Placeholder 2">
            <a:extLst>
              <a:ext uri="{FF2B5EF4-FFF2-40B4-BE49-F238E27FC236}">
                <a16:creationId xmlns:a16="http://schemas.microsoft.com/office/drawing/2014/main" id="{9214EF23-07F5-28B4-3C7D-16503005D12E}"/>
              </a:ext>
            </a:extLst>
          </p:cNvPr>
          <p:cNvSpPr>
            <a:spLocks noGrp="1"/>
          </p:cNvSpPr>
          <p:nvPr>
            <p:ph idx="1"/>
          </p:nvPr>
        </p:nvSpPr>
        <p:spPr/>
        <p:txBody>
          <a:bodyPr>
            <a:normAutofit/>
          </a:bodyPr>
          <a:lstStyle/>
          <a:p>
            <a:r>
              <a:rPr lang="en-GB" dirty="0"/>
              <a:t>Within the population of people with a learning disability, it is estimated 50-90% have difficulties with communication (RCSLT, 2019).</a:t>
            </a:r>
          </a:p>
          <a:p>
            <a:endParaRPr lang="en-GB" dirty="0"/>
          </a:p>
          <a:p>
            <a:r>
              <a:rPr lang="en-GB" dirty="0"/>
              <a:t>Each person’s communication needs are individual depending on:</a:t>
            </a:r>
          </a:p>
          <a:p>
            <a:pPr lvl="1"/>
            <a:r>
              <a:rPr lang="en-GB" dirty="0"/>
              <a:t>Their level of learning disability</a:t>
            </a:r>
          </a:p>
          <a:p>
            <a:pPr lvl="1"/>
            <a:r>
              <a:rPr lang="en-GB" dirty="0"/>
              <a:t>Whether they have any co-occurring diagnoses (e.g. sensory impairment, Autism, physical disability, acquired conditions such as a stroke, etc)</a:t>
            </a:r>
          </a:p>
          <a:p>
            <a:pPr lvl="1"/>
            <a:r>
              <a:rPr lang="en-GB" dirty="0"/>
              <a:t>Whether they have tools in place to meet their communication needs</a:t>
            </a:r>
          </a:p>
          <a:p>
            <a:pPr lvl="1"/>
            <a:endParaRPr lang="en-GB" dirty="0"/>
          </a:p>
        </p:txBody>
      </p:sp>
    </p:spTree>
    <p:extLst>
      <p:ext uri="{BB962C8B-B14F-4D97-AF65-F5344CB8AC3E}">
        <p14:creationId xmlns:p14="http://schemas.microsoft.com/office/powerpoint/2010/main" val="3418971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13547-875F-702F-343E-4139CE8DDB42}"/>
              </a:ext>
            </a:extLst>
          </p:cNvPr>
          <p:cNvSpPr>
            <a:spLocks noGrp="1"/>
          </p:cNvSpPr>
          <p:nvPr>
            <p:ph type="title"/>
          </p:nvPr>
        </p:nvSpPr>
        <p:spPr/>
        <p:txBody>
          <a:bodyPr/>
          <a:lstStyle/>
          <a:p>
            <a:r>
              <a:rPr lang="en-GB" b="1" dirty="0">
                <a:solidFill>
                  <a:srgbClr val="7030A0"/>
                </a:solidFill>
                <a:latin typeface="Arial" panose="020B0604020202020204" pitchFamily="34" charset="0"/>
                <a:cs typeface="Arial" panose="020B0604020202020204" pitchFamily="34" charset="0"/>
              </a:rPr>
              <a:t>How does Communication Happen?</a:t>
            </a:r>
          </a:p>
        </p:txBody>
      </p:sp>
      <p:pic>
        <p:nvPicPr>
          <p:cNvPr id="4" name="Picture 2">
            <a:extLst>
              <a:ext uri="{FF2B5EF4-FFF2-40B4-BE49-F238E27FC236}">
                <a16:creationId xmlns:a16="http://schemas.microsoft.com/office/drawing/2014/main" id="{26478E85-2699-6AE1-A083-C3580B31FA6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820930" y="1371332"/>
            <a:ext cx="4858933" cy="46706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a:extLst>
              <a:ext uri="{FF2B5EF4-FFF2-40B4-BE49-F238E27FC236}">
                <a16:creationId xmlns:a16="http://schemas.microsoft.com/office/drawing/2014/main" id="{0490D344-E6AC-0C18-9B66-D71C0F255C48}"/>
              </a:ext>
            </a:extLst>
          </p:cNvPr>
          <p:cNvSpPr txBox="1"/>
          <p:nvPr/>
        </p:nvSpPr>
        <p:spPr>
          <a:xfrm>
            <a:off x="838199" y="1690688"/>
            <a:ext cx="5668617" cy="1200329"/>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Communication requires a person to send a message and another person to receive the message.</a:t>
            </a:r>
          </a:p>
        </p:txBody>
      </p:sp>
      <p:sp>
        <p:nvSpPr>
          <p:cNvPr id="6" name="TextBox 5">
            <a:extLst>
              <a:ext uri="{FF2B5EF4-FFF2-40B4-BE49-F238E27FC236}">
                <a16:creationId xmlns:a16="http://schemas.microsoft.com/office/drawing/2014/main" id="{F54CEFDE-0E6F-A4B6-08FE-488BBFDF3DEC}"/>
              </a:ext>
            </a:extLst>
          </p:cNvPr>
          <p:cNvSpPr txBox="1"/>
          <p:nvPr/>
        </p:nvSpPr>
        <p:spPr>
          <a:xfrm>
            <a:off x="838199" y="3286538"/>
            <a:ext cx="5443331" cy="1938992"/>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During this session we will cover both how people may express themselves (communication) and how people understand information given to them (understanding).</a:t>
            </a:r>
          </a:p>
        </p:txBody>
      </p:sp>
    </p:spTree>
    <p:extLst>
      <p:ext uri="{BB962C8B-B14F-4D97-AF65-F5344CB8AC3E}">
        <p14:creationId xmlns:p14="http://schemas.microsoft.com/office/powerpoint/2010/main" val="248362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3F0FB-9882-6A44-66EF-15A9F994F1CC}"/>
              </a:ext>
            </a:extLst>
          </p:cNvPr>
          <p:cNvSpPr>
            <a:spLocks noGrp="1"/>
          </p:cNvSpPr>
          <p:nvPr>
            <p:ph type="title"/>
          </p:nvPr>
        </p:nvSpPr>
        <p:spPr>
          <a:xfrm>
            <a:off x="838200" y="365126"/>
            <a:ext cx="10515600" cy="1172730"/>
          </a:xfrm>
        </p:spPr>
        <p:txBody>
          <a:bodyPr>
            <a:normAutofit fontScale="90000"/>
          </a:bodyPr>
          <a:lstStyle/>
          <a:p>
            <a:r>
              <a:rPr lang="en-GB" b="1" dirty="0">
                <a:solidFill>
                  <a:srgbClr val="7030A0"/>
                </a:solidFill>
                <a:latin typeface="Arial" panose="020B0604020202020204" pitchFamily="34" charset="0"/>
                <a:cs typeface="Arial" panose="020B0604020202020204" pitchFamily="34" charset="0"/>
              </a:rPr>
              <a:t>Difficulty Communicating… What are the Risks for the Person?</a:t>
            </a:r>
            <a:br>
              <a:rPr lang="en-GB" dirty="0"/>
            </a:br>
            <a:endParaRPr lang="en-GB" dirty="0"/>
          </a:p>
        </p:txBody>
      </p:sp>
      <p:sp>
        <p:nvSpPr>
          <p:cNvPr id="3" name="Content Placeholder 2">
            <a:extLst>
              <a:ext uri="{FF2B5EF4-FFF2-40B4-BE49-F238E27FC236}">
                <a16:creationId xmlns:a16="http://schemas.microsoft.com/office/drawing/2014/main" id="{CCD04F9E-4451-6B25-C326-79F467E5B859}"/>
              </a:ext>
            </a:extLst>
          </p:cNvPr>
          <p:cNvSpPr>
            <a:spLocks noGrp="1"/>
          </p:cNvSpPr>
          <p:nvPr>
            <p:ph idx="1"/>
          </p:nvPr>
        </p:nvSpPr>
        <p:spPr/>
        <p:txBody>
          <a:bodyPr>
            <a:normAutofit/>
          </a:bodyPr>
          <a:lstStyle/>
          <a:p>
            <a:r>
              <a:rPr lang="en-GB" dirty="0">
                <a:latin typeface="Arial" panose="020B0604020202020204" pitchFamily="34" charset="0"/>
                <a:cs typeface="Arial" panose="020B0604020202020204" pitchFamily="34" charset="0"/>
              </a:rPr>
              <a:t>There are major implications for a person’s overall health if they are unable to express their needs effectively.  Common issues include:</a:t>
            </a:r>
          </a:p>
          <a:p>
            <a:pPr lvl="1"/>
            <a:r>
              <a:rPr lang="en-GB" sz="2000" dirty="0">
                <a:latin typeface="Arial" panose="020B0604020202020204" pitchFamily="34" charset="0"/>
                <a:cs typeface="Arial" panose="020B0604020202020204" pitchFamily="34" charset="0"/>
              </a:rPr>
              <a:t>Expressing the level, severity and intensity of pain </a:t>
            </a:r>
          </a:p>
          <a:p>
            <a:pPr lvl="1"/>
            <a:r>
              <a:rPr lang="en-GB" sz="2000" dirty="0">
                <a:latin typeface="Arial" panose="020B0604020202020204" pitchFamily="34" charset="0"/>
                <a:cs typeface="Arial" panose="020B0604020202020204" pitchFamily="34" charset="0"/>
              </a:rPr>
              <a:t>Describing symptoms accurately</a:t>
            </a:r>
          </a:p>
          <a:p>
            <a:pPr lvl="1"/>
            <a:r>
              <a:rPr lang="en-GB" sz="2000" dirty="0">
                <a:latin typeface="Arial" panose="020B0604020202020204" pitchFamily="34" charset="0"/>
                <a:cs typeface="Arial" panose="020B0604020202020204" pitchFamily="34" charset="0"/>
              </a:rPr>
              <a:t>Explaining the frequency and location of symptoms</a:t>
            </a:r>
          </a:p>
          <a:p>
            <a:pPr lvl="1"/>
            <a:r>
              <a:rPr lang="en-GB" sz="2000" dirty="0">
                <a:latin typeface="Arial" panose="020B0604020202020204" pitchFamily="34" charset="0"/>
                <a:cs typeface="Arial" panose="020B0604020202020204" pitchFamily="34" charset="0"/>
              </a:rPr>
              <a:t>Frustration at not being able to express themselves clearly, which can sometimes lead to changes in behaviour e.g. hitting out, self injury, shouting, withdrawal and wider impact on mental health.</a:t>
            </a:r>
          </a:p>
          <a:p>
            <a:r>
              <a:rPr lang="en-GB" dirty="0">
                <a:latin typeface="Arial" panose="020B0604020202020204" pitchFamily="34" charset="0"/>
                <a:cs typeface="Arial" panose="020B0604020202020204" pitchFamily="34" charset="0"/>
              </a:rPr>
              <a:t>A person may not comply with medical procedures or with taking medication if they do not understand the reasons for this.</a:t>
            </a:r>
          </a:p>
        </p:txBody>
      </p:sp>
    </p:spTree>
    <p:extLst>
      <p:ext uri="{BB962C8B-B14F-4D97-AF65-F5344CB8AC3E}">
        <p14:creationId xmlns:p14="http://schemas.microsoft.com/office/powerpoint/2010/main" val="1942269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28D91-0EF0-61B9-1753-1CFECC8E7DB3}"/>
              </a:ext>
            </a:extLst>
          </p:cNvPr>
          <p:cNvSpPr>
            <a:spLocks noGrp="1"/>
          </p:cNvSpPr>
          <p:nvPr>
            <p:ph type="title"/>
          </p:nvPr>
        </p:nvSpPr>
        <p:spPr/>
        <p:txBody>
          <a:bodyPr/>
          <a:lstStyle/>
          <a:p>
            <a:r>
              <a:rPr lang="en-GB" b="1" dirty="0">
                <a:solidFill>
                  <a:srgbClr val="7030A0"/>
                </a:solidFill>
                <a:latin typeface="Arial" panose="020B0604020202020204" pitchFamily="34" charset="0"/>
                <a:cs typeface="Arial" panose="020B0604020202020204" pitchFamily="34" charset="0"/>
              </a:rPr>
              <a:t>Factors that may affect a person’s communication</a:t>
            </a:r>
          </a:p>
        </p:txBody>
      </p:sp>
      <p:sp>
        <p:nvSpPr>
          <p:cNvPr id="3" name="Content Placeholder 2">
            <a:extLst>
              <a:ext uri="{FF2B5EF4-FFF2-40B4-BE49-F238E27FC236}">
                <a16:creationId xmlns:a16="http://schemas.microsoft.com/office/drawing/2014/main" id="{D275E1BA-4D6B-90C3-90C7-B3D1A62C111A}"/>
              </a:ext>
            </a:extLst>
          </p:cNvPr>
          <p:cNvSpPr>
            <a:spLocks noGrp="1"/>
          </p:cNvSpPr>
          <p:nvPr>
            <p:ph idx="1"/>
          </p:nvPr>
        </p:nvSpPr>
        <p:spPr>
          <a:xfrm>
            <a:off x="838200" y="1825625"/>
            <a:ext cx="10515600" cy="4492048"/>
          </a:xfrm>
        </p:spPr>
        <p:txBody>
          <a:bodyPr numCol="1">
            <a:normAutofit fontScale="32500" lnSpcReduction="20000"/>
          </a:bodyPr>
          <a:lstStyle/>
          <a:p>
            <a:pPr marL="342900" lvl="0" indent="-342900">
              <a:lnSpc>
                <a:spcPct val="115000"/>
              </a:lnSpc>
              <a:buFont typeface="Symbol" panose="05050102010706020507" pitchFamily="18" charset="2"/>
              <a:buChar char=""/>
            </a:pPr>
            <a:r>
              <a:rPr lang="en-GB" sz="7400" dirty="0">
                <a:effectLst/>
                <a:latin typeface="Arial" panose="020B0604020202020204" pitchFamily="34" charset="0"/>
                <a:ea typeface="Calibri" panose="020F0502020204030204" pitchFamily="34" charset="0"/>
                <a:cs typeface="Arial" panose="020B0604020202020204" pitchFamily="34" charset="0"/>
              </a:rPr>
              <a:t>Poor physical health, pain or medication effects </a:t>
            </a:r>
          </a:p>
          <a:p>
            <a:pPr marL="342900" lvl="0" indent="-342900">
              <a:lnSpc>
                <a:spcPct val="115000"/>
              </a:lnSpc>
              <a:buFont typeface="Symbol" panose="05050102010706020507" pitchFamily="18" charset="2"/>
              <a:buChar char=""/>
            </a:pPr>
            <a:r>
              <a:rPr lang="en-GB" sz="7400" dirty="0">
                <a:effectLst/>
                <a:latin typeface="Arial" panose="020B0604020202020204" pitchFamily="34" charset="0"/>
                <a:ea typeface="Calibri" panose="020F0502020204030204" pitchFamily="34" charset="0"/>
                <a:cs typeface="Arial" panose="020B0604020202020204" pitchFamily="34" charset="0"/>
              </a:rPr>
              <a:t>Mental health - fear, anxiety, feeling uncomfortable </a:t>
            </a:r>
          </a:p>
          <a:p>
            <a:pPr marL="342900" lvl="0" indent="-342900">
              <a:lnSpc>
                <a:spcPct val="115000"/>
              </a:lnSpc>
              <a:buFont typeface="Symbol" panose="05050102010706020507" pitchFamily="18" charset="2"/>
              <a:buChar char=""/>
            </a:pPr>
            <a:r>
              <a:rPr lang="en-GB" sz="7400" dirty="0">
                <a:effectLst/>
                <a:latin typeface="Arial" panose="020B0604020202020204" pitchFamily="34" charset="0"/>
                <a:ea typeface="Calibri" panose="020F0502020204030204" pitchFamily="34" charset="0"/>
                <a:cs typeface="Arial" panose="020B0604020202020204" pitchFamily="34" charset="0"/>
              </a:rPr>
              <a:t>Poorly supported sensory impairment </a:t>
            </a:r>
          </a:p>
          <a:p>
            <a:pPr marL="342900" lvl="0" indent="-342900">
              <a:lnSpc>
                <a:spcPct val="115000"/>
              </a:lnSpc>
              <a:buFont typeface="Symbol" panose="05050102010706020507" pitchFamily="18" charset="2"/>
              <a:buChar char=""/>
            </a:pPr>
            <a:r>
              <a:rPr lang="en-GB" sz="7400" dirty="0">
                <a:effectLst/>
                <a:latin typeface="Arial" panose="020B0604020202020204" pitchFamily="34" charset="0"/>
                <a:ea typeface="Calibri" panose="020F0502020204030204" pitchFamily="34" charset="0"/>
                <a:cs typeface="Arial" panose="020B0604020202020204" pitchFamily="34" charset="0"/>
              </a:rPr>
              <a:t>Distracting environment e.g. too much noise, being interrupted </a:t>
            </a:r>
          </a:p>
          <a:p>
            <a:pPr marL="342900" lvl="0" indent="-342900">
              <a:lnSpc>
                <a:spcPct val="115000"/>
              </a:lnSpc>
              <a:buFont typeface="Symbol" panose="05050102010706020507" pitchFamily="18" charset="2"/>
              <a:buChar char=""/>
            </a:pPr>
            <a:r>
              <a:rPr lang="en-GB" sz="7400" dirty="0">
                <a:effectLst/>
                <a:latin typeface="Arial" panose="020B0604020202020204" pitchFamily="34" charset="0"/>
                <a:ea typeface="Calibri" panose="020F0502020204030204" pitchFamily="34" charset="0"/>
                <a:cs typeface="Arial" panose="020B0604020202020204" pitchFamily="34" charset="0"/>
              </a:rPr>
              <a:t>Busy environment, e.g. not enough time to process information, lots of information given in a short space of time</a:t>
            </a:r>
          </a:p>
          <a:p>
            <a:pPr marL="342900" lvl="0" indent="-342900">
              <a:lnSpc>
                <a:spcPct val="115000"/>
              </a:lnSpc>
              <a:buFont typeface="Symbol" panose="05050102010706020507" pitchFamily="18" charset="2"/>
              <a:buChar char=""/>
            </a:pPr>
            <a:r>
              <a:rPr lang="en-GB" sz="7400" dirty="0">
                <a:effectLst/>
                <a:latin typeface="Arial" panose="020B0604020202020204" pitchFamily="34" charset="0"/>
                <a:ea typeface="Calibri" panose="020F0502020204030204" pitchFamily="34" charset="0"/>
                <a:cs typeface="Arial" panose="020B0604020202020204" pitchFamily="34" charset="0"/>
              </a:rPr>
              <a:t>Previous experience of being misunderstood or ignored</a:t>
            </a:r>
          </a:p>
          <a:p>
            <a:pPr marL="342900" lvl="0" indent="-342900">
              <a:lnSpc>
                <a:spcPct val="115000"/>
              </a:lnSpc>
              <a:buFont typeface="Symbol" panose="05050102010706020507" pitchFamily="18" charset="2"/>
              <a:buChar char=""/>
            </a:pPr>
            <a:r>
              <a:rPr lang="en-GB" sz="7400" dirty="0">
                <a:effectLst/>
                <a:latin typeface="Arial" panose="020B0604020202020204" pitchFamily="34" charset="0"/>
                <a:ea typeface="Calibri" panose="020F0502020204030204" pitchFamily="34" charset="0"/>
                <a:cs typeface="Arial" panose="020B0604020202020204" pitchFamily="34" charset="0"/>
              </a:rPr>
              <a:t>Lack of access to resources/tools that would help e.g. communication device not charged, communication chart not within reach.</a:t>
            </a:r>
          </a:p>
          <a:p>
            <a:endParaRPr lang="en-GB" dirty="0"/>
          </a:p>
        </p:txBody>
      </p:sp>
    </p:spTree>
    <p:extLst>
      <p:ext uri="{BB962C8B-B14F-4D97-AF65-F5344CB8AC3E}">
        <p14:creationId xmlns:p14="http://schemas.microsoft.com/office/powerpoint/2010/main" val="219680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BD869-9E3B-BA6D-2A0F-414990871355}"/>
              </a:ext>
            </a:extLst>
          </p:cNvPr>
          <p:cNvSpPr>
            <a:spLocks noGrp="1"/>
          </p:cNvSpPr>
          <p:nvPr>
            <p:ph type="title"/>
          </p:nvPr>
        </p:nvSpPr>
        <p:spPr/>
        <p:txBody>
          <a:bodyPr/>
          <a:lstStyle/>
          <a:p>
            <a:r>
              <a:rPr lang="en-GB" b="1" dirty="0">
                <a:solidFill>
                  <a:srgbClr val="7030A0"/>
                </a:solidFill>
                <a:latin typeface="Arial" panose="020B0604020202020204" pitchFamily="34" charset="0"/>
                <a:cs typeface="Arial" panose="020B0604020202020204" pitchFamily="34" charset="0"/>
              </a:rPr>
              <a:t>Communication Difficulties may Involve:</a:t>
            </a:r>
          </a:p>
        </p:txBody>
      </p:sp>
      <p:sp>
        <p:nvSpPr>
          <p:cNvPr id="3" name="Content Placeholder 2">
            <a:extLst>
              <a:ext uri="{FF2B5EF4-FFF2-40B4-BE49-F238E27FC236}">
                <a16:creationId xmlns:a16="http://schemas.microsoft.com/office/drawing/2014/main" id="{1ECECD53-3AC1-1F9F-008D-D0E3F2DA4CCA}"/>
              </a:ext>
            </a:extLst>
          </p:cNvPr>
          <p:cNvSpPr>
            <a:spLocks noGrp="1"/>
          </p:cNvSpPr>
          <p:nvPr>
            <p:ph idx="1"/>
          </p:nvPr>
        </p:nvSpPr>
        <p:spPr>
          <a:xfrm>
            <a:off x="838200" y="1690688"/>
            <a:ext cx="10515600" cy="4802187"/>
          </a:xfrm>
        </p:spPr>
        <p:txBody>
          <a:bodyPr>
            <a:noAutofit/>
          </a:bodyPr>
          <a:lstStyle/>
          <a:p>
            <a:r>
              <a:rPr lang="en-GB" sz="2000" dirty="0">
                <a:effectLst/>
                <a:latin typeface="Arial" panose="020B0604020202020204" pitchFamily="34" charset="0"/>
                <a:ea typeface="Times New Roman" panose="02020603050405020304" pitchFamily="18" charset="0"/>
                <a:cs typeface="Arial" panose="020B0604020202020204" pitchFamily="34" charset="0"/>
              </a:rPr>
              <a:t>Limited vocabulary- may not know a word or may use one word for multiple meanings.</a:t>
            </a:r>
          </a:p>
          <a:p>
            <a:r>
              <a:rPr lang="en-GB" sz="2000" dirty="0">
                <a:effectLst/>
                <a:latin typeface="Arial" panose="020B0604020202020204" pitchFamily="34" charset="0"/>
                <a:ea typeface="Times New Roman" panose="02020603050405020304" pitchFamily="18" charset="0"/>
                <a:cs typeface="Arial" panose="020B0604020202020204" pitchFamily="34" charset="0"/>
              </a:rPr>
              <a:t>Limited use of grammar, which can cause ambiguity:</a:t>
            </a:r>
          </a:p>
          <a:p>
            <a:pPr lvl="1"/>
            <a:r>
              <a:rPr lang="en-GB" sz="2000" dirty="0">
                <a:effectLst/>
                <a:latin typeface="Arial" panose="020B0604020202020204" pitchFamily="34" charset="0"/>
                <a:ea typeface="Times New Roman" panose="02020603050405020304" pitchFamily="18" charset="0"/>
                <a:cs typeface="Arial" panose="020B0604020202020204" pitchFamily="34" charset="0"/>
              </a:rPr>
              <a:t>Using the correct tense  e.g. “It was hurting” vs “it is hurting”</a:t>
            </a:r>
          </a:p>
          <a:p>
            <a:pPr lvl="1"/>
            <a:r>
              <a:rPr lang="en-GB" sz="2000" dirty="0">
                <a:effectLst/>
                <a:latin typeface="Arial" panose="020B0604020202020204" pitchFamily="34" charset="0"/>
                <a:ea typeface="Times New Roman" panose="02020603050405020304" pitchFamily="18" charset="0"/>
                <a:cs typeface="Arial" panose="020B0604020202020204" pitchFamily="34" charset="0"/>
              </a:rPr>
              <a:t>Using pronouns – especially confusion of gender e.g. he for she, him for her .</a:t>
            </a:r>
          </a:p>
          <a:p>
            <a:pPr lvl="1"/>
            <a:r>
              <a:rPr lang="en-GB" sz="2000" kern="0" dirty="0">
                <a:effectLst/>
                <a:latin typeface="Arial" panose="020B0604020202020204" pitchFamily="34" charset="0"/>
                <a:cs typeface="Arial" panose="020B0604020202020204" pitchFamily="34" charset="0"/>
              </a:rPr>
              <a:t>Word changes for plurals  </a:t>
            </a:r>
            <a:r>
              <a:rPr lang="en-GB" sz="2000" dirty="0">
                <a:effectLst/>
                <a:latin typeface="Arial" panose="020B0604020202020204" pitchFamily="34" charset="0"/>
                <a:ea typeface="Times New Roman" panose="02020603050405020304" pitchFamily="18" charset="0"/>
                <a:cs typeface="Arial" panose="020B0604020202020204" pitchFamily="34" charset="0"/>
              </a:rPr>
              <a:t>e.g. “fall” vs “falls”, “pain” vs “pains”</a:t>
            </a:r>
          </a:p>
          <a:p>
            <a:pPr lvl="1"/>
            <a:r>
              <a:rPr lang="en-GB" sz="2000" kern="0" dirty="0">
                <a:effectLst/>
                <a:latin typeface="Arial" panose="020B0604020202020204" pitchFamily="34" charset="0"/>
                <a:cs typeface="Arial" panose="020B0604020202020204" pitchFamily="34" charset="0"/>
              </a:rPr>
              <a:t>Use of “the” and “a/an” and this/that  </a:t>
            </a:r>
            <a:r>
              <a:rPr lang="en-GB" sz="2000" dirty="0">
                <a:effectLst/>
                <a:latin typeface="Arial" panose="020B0604020202020204" pitchFamily="34" charset="0"/>
                <a:ea typeface="Times New Roman" panose="02020603050405020304" pitchFamily="18" charset="0"/>
                <a:cs typeface="Arial" panose="020B0604020202020204" pitchFamily="34" charset="0"/>
              </a:rPr>
              <a:t>e.g. “the man” means a specific man, “a man” does not.</a:t>
            </a:r>
          </a:p>
          <a:p>
            <a:pPr>
              <a:tabLst>
                <a:tab pos="2637155" algn="ctr"/>
                <a:tab pos="5274310" algn="r"/>
                <a:tab pos="457200" algn="l"/>
              </a:tabLst>
            </a:pPr>
            <a:r>
              <a:rPr lang="en-GB" sz="2000" dirty="0">
                <a:effectLst/>
                <a:latin typeface="Arial" panose="020B0604020202020204" pitchFamily="34" charset="0"/>
                <a:ea typeface="Times New Roman" panose="02020603050405020304" pitchFamily="18" charset="0"/>
                <a:cs typeface="Arial" panose="020B0604020202020204" pitchFamily="34" charset="0"/>
              </a:rPr>
              <a:t>Limited amount of information in a sentence and difficulty joining sentences.</a:t>
            </a:r>
          </a:p>
          <a:p>
            <a:pPr>
              <a:tabLst>
                <a:tab pos="2637155" algn="ctr"/>
                <a:tab pos="5274310" algn="r"/>
                <a:tab pos="457200" algn="l"/>
              </a:tabLst>
            </a:pPr>
            <a:r>
              <a:rPr lang="en-GB" sz="2000" dirty="0">
                <a:latin typeface="Arial" panose="020B0604020202020204" pitchFamily="34" charset="0"/>
                <a:ea typeface="Times New Roman" panose="02020603050405020304" pitchFamily="18" charset="0"/>
                <a:cs typeface="Arial" panose="020B0604020202020204" pitchFamily="34" charset="0"/>
              </a:rPr>
              <a:t>Difficulties using various language functions e.g. can name but not describe.</a:t>
            </a:r>
          </a:p>
          <a:p>
            <a:pPr>
              <a:tabLst>
                <a:tab pos="2637155" algn="ctr"/>
                <a:tab pos="5274310" algn="r"/>
                <a:tab pos="457200" algn="l"/>
              </a:tabLst>
            </a:pPr>
            <a:r>
              <a:rPr lang="en-GB" sz="2000" dirty="0">
                <a:effectLst/>
                <a:latin typeface="Arial" panose="020B0604020202020204" pitchFamily="34" charset="0"/>
                <a:ea typeface="Times New Roman" panose="02020603050405020304" pitchFamily="18" charset="0"/>
                <a:cs typeface="Arial" panose="020B0604020202020204" pitchFamily="34" charset="0"/>
              </a:rPr>
              <a:t>Speech difficulties that may impact on intelligibility.</a:t>
            </a:r>
          </a:p>
          <a:p>
            <a:pPr>
              <a:tabLst>
                <a:tab pos="2637155" algn="ctr"/>
                <a:tab pos="5274310" algn="r"/>
                <a:tab pos="457200" algn="l"/>
              </a:tabLst>
            </a:pPr>
            <a:r>
              <a:rPr lang="en-GB" sz="2000" dirty="0">
                <a:latin typeface="Arial" panose="020B0604020202020204" pitchFamily="34" charset="0"/>
                <a:ea typeface="Times New Roman" panose="02020603050405020304" pitchFamily="18" charset="0"/>
                <a:cs typeface="Arial" panose="020B0604020202020204" pitchFamily="34" charset="0"/>
              </a:rPr>
              <a:t>Physical disability may cause difficulties using some non verbal communication e.g. gestures.</a:t>
            </a:r>
            <a:endParaRPr lang="en-GB" sz="2000" dirty="0">
              <a:effectLst/>
              <a:latin typeface="Arial" panose="020B0604020202020204" pitchFamily="34" charset="0"/>
              <a:ea typeface="Times New Roman" panose="02020603050405020304" pitchFamily="18" charset="0"/>
              <a:cs typeface="Arial" panose="020B0604020202020204" pitchFamily="34" charset="0"/>
            </a:endParaRPr>
          </a:p>
          <a:p>
            <a:pPr>
              <a:tabLst>
                <a:tab pos="2637155" algn="ctr"/>
                <a:tab pos="5274310" algn="r"/>
                <a:tab pos="457200" algn="l"/>
              </a:tabLst>
            </a:pPr>
            <a:endParaRPr lang="en-GB" sz="20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80147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6E310-6950-E736-29D0-872708E032D3}"/>
              </a:ext>
            </a:extLst>
          </p:cNvPr>
          <p:cNvSpPr>
            <a:spLocks noGrp="1"/>
          </p:cNvSpPr>
          <p:nvPr>
            <p:ph type="title"/>
          </p:nvPr>
        </p:nvSpPr>
        <p:spPr/>
        <p:txBody>
          <a:bodyPr/>
          <a:lstStyle/>
          <a:p>
            <a:r>
              <a:rPr lang="en-GB" b="1" dirty="0">
                <a:solidFill>
                  <a:srgbClr val="7030A0"/>
                </a:solidFill>
                <a:latin typeface="Arial" panose="020B0604020202020204" pitchFamily="34" charset="0"/>
                <a:cs typeface="Arial" panose="020B0604020202020204" pitchFamily="34" charset="0"/>
              </a:rPr>
              <a:t>How to Support Communication Needs:</a:t>
            </a:r>
          </a:p>
        </p:txBody>
      </p:sp>
      <p:sp>
        <p:nvSpPr>
          <p:cNvPr id="3" name="Content Placeholder 2">
            <a:extLst>
              <a:ext uri="{FF2B5EF4-FFF2-40B4-BE49-F238E27FC236}">
                <a16:creationId xmlns:a16="http://schemas.microsoft.com/office/drawing/2014/main" id="{EED294E8-33A6-6B7A-D248-7162F443DFC8}"/>
              </a:ext>
            </a:extLst>
          </p:cNvPr>
          <p:cNvSpPr>
            <a:spLocks noGrp="1"/>
          </p:cNvSpPr>
          <p:nvPr>
            <p:ph idx="1"/>
          </p:nvPr>
        </p:nvSpPr>
        <p:spPr/>
        <p:txBody>
          <a:bodyPr>
            <a:normAutofit fontScale="47500" lnSpcReduction="20000"/>
          </a:bodyPr>
          <a:lstStyle/>
          <a:p>
            <a:pPr>
              <a:lnSpc>
                <a:spcPct val="120000"/>
              </a:lnSpc>
            </a:pPr>
            <a:r>
              <a:rPr lang="en-GB" altLang="en-US" sz="3300" dirty="0">
                <a:latin typeface="Arial" panose="020B0604020202020204" pitchFamily="34" charset="0"/>
                <a:cs typeface="Arial" panose="020B0604020202020204" pitchFamily="34" charset="0"/>
              </a:rPr>
              <a:t>Read documentation about the person e.g.  hospital traffic light.</a:t>
            </a:r>
          </a:p>
          <a:p>
            <a:pPr>
              <a:lnSpc>
                <a:spcPct val="120000"/>
              </a:lnSpc>
            </a:pPr>
            <a:r>
              <a:rPr lang="en-GB" altLang="en-US" sz="3300" dirty="0">
                <a:latin typeface="Arial" panose="020B0604020202020204" pitchFamily="34" charset="0"/>
                <a:cs typeface="Arial" panose="020B0604020202020204" pitchFamily="34" charset="0"/>
              </a:rPr>
              <a:t>Ask the person/ carers about how to best support their communication. </a:t>
            </a:r>
          </a:p>
          <a:p>
            <a:pPr>
              <a:lnSpc>
                <a:spcPct val="120000"/>
              </a:lnSpc>
            </a:pPr>
            <a:r>
              <a:rPr lang="en-GB" altLang="en-US" sz="3300" dirty="0">
                <a:latin typeface="Arial" panose="020B0604020202020204" pitchFamily="34" charset="0"/>
                <a:cs typeface="Arial" panose="020B0604020202020204" pitchFamily="34" charset="0"/>
              </a:rPr>
              <a:t>Accept and encourage all communication e.g. speech, sign, gesture, drawing, demonstration / action replay. </a:t>
            </a:r>
          </a:p>
          <a:p>
            <a:pPr>
              <a:lnSpc>
                <a:spcPct val="120000"/>
              </a:lnSpc>
            </a:pPr>
            <a:r>
              <a:rPr lang="en-GB" altLang="en-US" sz="3300" dirty="0">
                <a:latin typeface="Arial" panose="020B0604020202020204" pitchFamily="34" charset="0"/>
                <a:cs typeface="Arial" panose="020B0604020202020204" pitchFamily="34" charset="0"/>
              </a:rPr>
              <a:t>Ensure pens and paper are available.</a:t>
            </a:r>
          </a:p>
          <a:p>
            <a:pPr>
              <a:lnSpc>
                <a:spcPct val="120000"/>
              </a:lnSpc>
            </a:pPr>
            <a:r>
              <a:rPr lang="en-GB" altLang="en-US" sz="3300" dirty="0">
                <a:latin typeface="Arial" panose="020B0604020202020204" pitchFamily="34" charset="0"/>
                <a:cs typeface="Arial" panose="020B0604020202020204" pitchFamily="34" charset="0"/>
              </a:rPr>
              <a:t>Use photos and pictures to support the person to communicate.  Communication boards, visual pain scales, body maps.</a:t>
            </a:r>
          </a:p>
          <a:p>
            <a:pPr>
              <a:lnSpc>
                <a:spcPct val="120000"/>
              </a:lnSpc>
            </a:pPr>
            <a:r>
              <a:rPr lang="en-GB" altLang="en-US" sz="3300" dirty="0">
                <a:latin typeface="Arial" panose="020B0604020202020204" pitchFamily="34" charset="0"/>
                <a:cs typeface="Arial" panose="020B0604020202020204" pitchFamily="34" charset="0"/>
              </a:rPr>
              <a:t>If the person has an electronic communication device encourage them to use it.</a:t>
            </a:r>
          </a:p>
          <a:p>
            <a:pPr>
              <a:lnSpc>
                <a:spcPct val="120000"/>
              </a:lnSpc>
            </a:pPr>
            <a:r>
              <a:rPr lang="en-GB" altLang="en-US" sz="3300" dirty="0">
                <a:latin typeface="Arial" panose="020B0604020202020204" pitchFamily="34" charset="0"/>
                <a:cs typeface="Arial" panose="020B0604020202020204" pitchFamily="34" charset="0"/>
              </a:rPr>
              <a:t>Some people may need to use actual objects to help explain something clearly e.g. through demonstrating.</a:t>
            </a:r>
          </a:p>
          <a:p>
            <a:pPr>
              <a:lnSpc>
                <a:spcPct val="120000"/>
              </a:lnSpc>
            </a:pPr>
            <a:r>
              <a:rPr lang="en-GB" altLang="en-US" sz="3300" dirty="0">
                <a:latin typeface="Arial" panose="020B0604020202020204" pitchFamily="34" charset="0"/>
                <a:cs typeface="Arial" panose="020B0604020202020204" pitchFamily="34" charset="0"/>
              </a:rPr>
              <a:t>Watch the person and observe what they may tell you through their body language and facial expression.</a:t>
            </a:r>
          </a:p>
          <a:p>
            <a:pPr>
              <a:lnSpc>
                <a:spcPct val="120000"/>
              </a:lnSpc>
            </a:pPr>
            <a:r>
              <a:rPr lang="en-US" sz="3300" dirty="0">
                <a:latin typeface="Arial" panose="020B0604020202020204" pitchFamily="34" charset="0"/>
                <a:cs typeface="Arial" panose="020B0604020202020204" pitchFamily="34" charset="0"/>
              </a:rPr>
              <a:t>Check with the person that you understand what they are saying e.g. "the TVs not working? Is that right?"</a:t>
            </a:r>
          </a:p>
          <a:p>
            <a:pPr>
              <a:lnSpc>
                <a:spcPct val="120000"/>
              </a:lnSpc>
            </a:pPr>
            <a:endParaRPr lang="en-GB" altLang="en-US" sz="2800"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3497528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A3B07-6911-4AC5-A058-34E590C4FDC3}"/>
              </a:ext>
            </a:extLst>
          </p:cNvPr>
          <p:cNvSpPr>
            <a:spLocks noGrp="1"/>
          </p:cNvSpPr>
          <p:nvPr>
            <p:ph type="title"/>
          </p:nvPr>
        </p:nvSpPr>
        <p:spPr/>
        <p:txBody>
          <a:bodyPr/>
          <a:lstStyle/>
          <a:p>
            <a:r>
              <a:rPr lang="en-GB" b="1" dirty="0">
                <a:solidFill>
                  <a:srgbClr val="7030A0"/>
                </a:solidFill>
                <a:latin typeface="Arial" panose="020B0604020202020204" pitchFamily="34" charset="0"/>
                <a:cs typeface="Arial" panose="020B0604020202020204" pitchFamily="34" charset="0"/>
              </a:rPr>
              <a:t>Communication tools</a:t>
            </a:r>
          </a:p>
        </p:txBody>
      </p:sp>
      <p:pic>
        <p:nvPicPr>
          <p:cNvPr id="4098" name="Picture 2" descr="Visual Analog Survey Scale -- A Pain ...">
            <a:extLst>
              <a:ext uri="{FF2B5EF4-FFF2-40B4-BE49-F238E27FC236}">
                <a16:creationId xmlns:a16="http://schemas.microsoft.com/office/drawing/2014/main" id="{560DC22C-79F9-0FD0-064D-2EC14E9D231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18871" y="4589565"/>
            <a:ext cx="3676650" cy="12382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CCABCE6-140E-C5A9-8E35-F1E991E27FB4}"/>
              </a:ext>
            </a:extLst>
          </p:cNvPr>
          <p:cNvSpPr txBox="1"/>
          <p:nvPr/>
        </p:nvSpPr>
        <p:spPr>
          <a:xfrm>
            <a:off x="8428690" y="3941309"/>
            <a:ext cx="3676650" cy="369332"/>
          </a:xfrm>
          <a:prstGeom prst="rect">
            <a:avLst/>
          </a:prstGeom>
          <a:noFill/>
        </p:spPr>
        <p:txBody>
          <a:bodyPr wrap="square" rtlCol="0">
            <a:spAutoFit/>
          </a:bodyPr>
          <a:lstStyle/>
          <a:p>
            <a:r>
              <a:rPr lang="en-GB" dirty="0"/>
              <a:t>An example of a visual pain scale</a:t>
            </a:r>
          </a:p>
        </p:txBody>
      </p:sp>
      <p:pic>
        <p:nvPicPr>
          <p:cNvPr id="4100" name="Picture 4" descr="Covid-19 Communication Chart ...">
            <a:extLst>
              <a:ext uri="{FF2B5EF4-FFF2-40B4-BE49-F238E27FC236}">
                <a16:creationId xmlns:a16="http://schemas.microsoft.com/office/drawing/2014/main" id="{5A88A2DD-C5C6-559F-97CA-3BA884601A3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8650" r="8475"/>
          <a:stretch/>
        </p:blipFill>
        <p:spPr bwMode="auto">
          <a:xfrm>
            <a:off x="3803286" y="1562946"/>
            <a:ext cx="3964898" cy="2747695"/>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Hospital Communication Board">
            <a:extLst>
              <a:ext uri="{FF2B5EF4-FFF2-40B4-BE49-F238E27FC236}">
                <a16:creationId xmlns:a16="http://schemas.microsoft.com/office/drawing/2014/main" id="{D7BF875A-5F78-9D1A-32FC-E45B3B64A21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8285" y="3712933"/>
            <a:ext cx="3345027" cy="267738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2F7BCE01-EAB2-9061-86FE-AB3D32094B89}"/>
              </a:ext>
            </a:extLst>
          </p:cNvPr>
          <p:cNvSpPr txBox="1"/>
          <p:nvPr/>
        </p:nvSpPr>
        <p:spPr>
          <a:xfrm>
            <a:off x="1790389" y="2505670"/>
            <a:ext cx="1888760" cy="923330"/>
          </a:xfrm>
          <a:prstGeom prst="rect">
            <a:avLst/>
          </a:prstGeom>
          <a:noFill/>
        </p:spPr>
        <p:txBody>
          <a:bodyPr wrap="square" rtlCol="0">
            <a:spAutoFit/>
          </a:bodyPr>
          <a:lstStyle/>
          <a:p>
            <a:r>
              <a:rPr lang="en-GB" dirty="0"/>
              <a:t>Examples of communication boards</a:t>
            </a:r>
          </a:p>
        </p:txBody>
      </p:sp>
    </p:spTree>
    <p:extLst>
      <p:ext uri="{BB962C8B-B14F-4D97-AF65-F5344CB8AC3E}">
        <p14:creationId xmlns:p14="http://schemas.microsoft.com/office/powerpoint/2010/main" val="1751166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C0025-97BE-85B4-AFA5-230F8FFB7407}"/>
              </a:ext>
            </a:extLst>
          </p:cNvPr>
          <p:cNvSpPr>
            <a:spLocks noGrp="1"/>
          </p:cNvSpPr>
          <p:nvPr>
            <p:ph type="title"/>
          </p:nvPr>
        </p:nvSpPr>
        <p:spPr/>
        <p:txBody>
          <a:bodyPr/>
          <a:lstStyle/>
          <a:p>
            <a:r>
              <a:rPr lang="en-US" b="1" dirty="0">
                <a:solidFill>
                  <a:srgbClr val="7030A0"/>
                </a:solidFill>
                <a:latin typeface="Arial" panose="020B0604020202020204" pitchFamily="34" charset="0"/>
                <a:ea typeface="Calibri" panose="020F0502020204030204" pitchFamily="34" charset="0"/>
                <a:cs typeface="Arial" panose="020B0604020202020204" pitchFamily="34" charset="0"/>
              </a:rPr>
              <a:t>Signing </a:t>
            </a:r>
            <a:br>
              <a:rPr lang="en-GB" dirty="0">
                <a:latin typeface="Times New Roman" panose="02020603050405020304" pitchFamily="18" charset="0"/>
                <a:ea typeface="Calibri" panose="020F0502020204030204" pitchFamily="34" charset="0"/>
              </a:rPr>
            </a:br>
            <a:endParaRPr lang="en-GB" dirty="0"/>
          </a:p>
        </p:txBody>
      </p:sp>
      <p:sp>
        <p:nvSpPr>
          <p:cNvPr id="3" name="Content Placeholder 2">
            <a:extLst>
              <a:ext uri="{FF2B5EF4-FFF2-40B4-BE49-F238E27FC236}">
                <a16:creationId xmlns:a16="http://schemas.microsoft.com/office/drawing/2014/main" id="{5E91DE1A-44A1-BD79-7821-9D902E52699B}"/>
              </a:ext>
            </a:extLst>
          </p:cNvPr>
          <p:cNvSpPr>
            <a:spLocks noGrp="1"/>
          </p:cNvSpPr>
          <p:nvPr>
            <p:ph idx="1"/>
          </p:nvPr>
        </p:nvSpPr>
        <p:spPr>
          <a:xfrm>
            <a:off x="838200" y="1392382"/>
            <a:ext cx="10515600" cy="4784581"/>
          </a:xfrm>
        </p:spPr>
        <p:txBody>
          <a:bodyPr>
            <a:noAutofit/>
          </a:bodyPr>
          <a:lstStyle/>
          <a:p>
            <a:r>
              <a:rPr lang="en-US" sz="1800" dirty="0">
                <a:effectLst/>
                <a:latin typeface="Arial" panose="020B0604020202020204" pitchFamily="34" charset="0"/>
                <a:ea typeface="Calibri" panose="020F0502020204030204" pitchFamily="34" charset="0"/>
                <a:cs typeface="Arial" panose="020B0604020202020204" pitchFamily="34" charset="0"/>
              </a:rPr>
              <a:t>Some people need signs to help them understand, some people need signs to help them express themselves</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nSpc>
                <a:spcPct val="120000"/>
              </a:lnSpc>
            </a:pPr>
            <a:r>
              <a:rPr lang="en-US" sz="1800" dirty="0">
                <a:effectLst/>
                <a:latin typeface="Arial" panose="020B0604020202020204" pitchFamily="34" charset="0"/>
                <a:ea typeface="Calibri" panose="020F0502020204030204" pitchFamily="34" charset="0"/>
                <a:cs typeface="Arial" panose="020B0604020202020204" pitchFamily="34" charset="0"/>
              </a:rPr>
              <a:t>Signing is visual - easier to process and remember. It is less fleeting than a spoken word. It uses different muscles to spoken words.</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nSpc>
                <a:spcPct val="120000"/>
              </a:lnSpc>
            </a:pPr>
            <a:r>
              <a:rPr lang="en-US" sz="1800" dirty="0">
                <a:effectLst/>
                <a:latin typeface="Arial" panose="020B0604020202020204" pitchFamily="34" charset="0"/>
                <a:ea typeface="Calibri" panose="020F0502020204030204" pitchFamily="34" charset="0"/>
                <a:cs typeface="Arial" panose="020B0604020202020204" pitchFamily="34" charset="0"/>
              </a:rPr>
              <a:t>There are different types of signing:</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nSpc>
                <a:spcPct val="120000"/>
              </a:lnSpc>
            </a:pPr>
            <a:r>
              <a:rPr lang="en-US" sz="1800" dirty="0">
                <a:effectLst/>
                <a:latin typeface="Arial" panose="020B0604020202020204" pitchFamily="34" charset="0"/>
                <a:ea typeface="Calibri" panose="020F0502020204030204" pitchFamily="34" charset="0"/>
                <a:cs typeface="Arial" panose="020B0604020202020204" pitchFamily="34" charset="0"/>
              </a:rPr>
              <a:t>BSL (British Sign Language) is a true language. It has its own grammar that is very different to English.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nSpc>
                <a:spcPct val="120000"/>
              </a:lnSpc>
            </a:pPr>
            <a:r>
              <a:rPr lang="en-US" sz="1800" dirty="0">
                <a:effectLst/>
                <a:latin typeface="Arial" panose="020B0604020202020204" pitchFamily="34" charset="0"/>
                <a:ea typeface="Calibri" panose="020F0502020204030204" pitchFamily="34" charset="0"/>
                <a:cs typeface="Arial" panose="020B0604020202020204" pitchFamily="34" charset="0"/>
              </a:rPr>
              <a:t>Sign Supported English is where people use signs alongside speaking English. The signs might be taken from British Sign Language but used in English word order. Or they might be from Makaton or </a:t>
            </a:r>
            <a:r>
              <a:rPr lang="en-US" sz="1800" dirty="0" err="1">
                <a:effectLst/>
                <a:latin typeface="Arial" panose="020B0604020202020204" pitchFamily="34" charset="0"/>
                <a:ea typeface="Calibri" panose="020F0502020204030204" pitchFamily="34" charset="0"/>
                <a:cs typeface="Arial" panose="020B0604020202020204" pitchFamily="34" charset="0"/>
              </a:rPr>
              <a:t>Signalong</a:t>
            </a:r>
            <a:r>
              <a:rPr lang="en-US" sz="1800" dirty="0">
                <a:effectLst/>
                <a:latin typeface="Arial" panose="020B0604020202020204" pitchFamily="34" charset="0"/>
                <a:ea typeface="Calibri" panose="020F0502020204030204" pitchFamily="34" charset="0"/>
                <a:cs typeface="Arial" panose="020B0604020202020204" pitchFamily="34" charset="0"/>
              </a:rPr>
              <a:t>.</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nSpc>
                <a:spcPct val="120000"/>
              </a:lnSpc>
            </a:pPr>
            <a:r>
              <a:rPr lang="en-GB" sz="1800" dirty="0">
                <a:effectLst/>
                <a:latin typeface="Arial" panose="020B0604020202020204" pitchFamily="34" charset="0"/>
                <a:ea typeface="Calibri" panose="020F0502020204030204" pitchFamily="34" charset="0"/>
                <a:cs typeface="Arial" panose="020B0604020202020204" pitchFamily="34" charset="0"/>
              </a:rPr>
              <a:t>Some people may use the fingerspelling alphabet.</a:t>
            </a:r>
          </a:p>
          <a:p>
            <a:pPr>
              <a:lnSpc>
                <a:spcPct val="120000"/>
              </a:lnSpc>
            </a:pPr>
            <a:r>
              <a:rPr lang="en-GB" sz="1800" dirty="0">
                <a:latin typeface="Arial" panose="020B0604020202020204" pitchFamily="34" charset="0"/>
                <a:ea typeface="Calibri" panose="020F0502020204030204" pitchFamily="34" charset="0"/>
                <a:cs typeface="Arial" panose="020B0604020202020204" pitchFamily="34" charset="0"/>
              </a:rPr>
              <a:t>Some people may make up their own version of signs or adapt them slightly- check with people that know them well to clarify what a sign means.</a:t>
            </a:r>
            <a:endParaRPr lang="en-GB" sz="18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727178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334</TotalTime>
  <Words>2838</Words>
  <Application>Microsoft Office PowerPoint</Application>
  <PresentationFormat>Widescreen</PresentationFormat>
  <Paragraphs>190</Paragraphs>
  <Slides>12</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Calibri Light</vt:lpstr>
      <vt:lpstr>Comic Sans MS</vt:lpstr>
      <vt:lpstr>Symbol</vt:lpstr>
      <vt:lpstr>Times New Roman</vt:lpstr>
      <vt:lpstr>Office Theme</vt:lpstr>
      <vt:lpstr>PowerPoint Presentation</vt:lpstr>
      <vt:lpstr>Learning Disability and Communication Needs</vt:lpstr>
      <vt:lpstr>How does Communication Happen?</vt:lpstr>
      <vt:lpstr>Difficulty Communicating… What are the Risks for the Person? </vt:lpstr>
      <vt:lpstr>Factors that may affect a person’s communication</vt:lpstr>
      <vt:lpstr>Communication Difficulties may Involve:</vt:lpstr>
      <vt:lpstr>How to Support Communication Needs:</vt:lpstr>
      <vt:lpstr>Communication tools</vt:lpstr>
      <vt:lpstr>Signing  </vt:lpstr>
      <vt:lpstr>Difficulties with Understanding may Involve:</vt:lpstr>
      <vt:lpstr>How to Support Understanding: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Finn</dc:creator>
  <cp:lastModifiedBy>Rebecca Finn</cp:lastModifiedBy>
  <cp:revision>11</cp:revision>
  <dcterms:created xsi:type="dcterms:W3CDTF">2024-06-12T23:53:37Z</dcterms:created>
  <dcterms:modified xsi:type="dcterms:W3CDTF">2024-06-13T05:44:30Z</dcterms:modified>
</cp:coreProperties>
</file>