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1412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23842-0A2A-63C3-CA98-ADBCD1256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867681-3A72-C547-B3B0-727217891E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47C27-7085-A9ED-D214-449DFF3D5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8A2F-7663-436C-9409-40F2BD7C4D60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4E893-EC87-4E1A-7031-115A0C2FA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BFD2E-DF36-7E9C-4A93-A36A60C91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FD7-E079-42FA-BC35-2C58F1B7B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39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BAEE8-8EF7-A28C-F65B-D5A335B46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44578-9422-0F02-EFEF-8CDBF0A63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5CA2D-1648-AD76-D047-C9BD3D2FE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8A2F-7663-436C-9409-40F2BD7C4D60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D2152-82FB-4CCE-370C-013C3DA76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B1F64-F0BB-5A1A-9852-428A4CD62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FD7-E079-42FA-BC35-2C58F1B7B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597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5C1577-BF2B-0AC4-8B9B-33861A398E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D2CF3E-8EB0-429C-ADBB-AB83F84AF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FF2CE-86C9-C43C-2DCC-42C4AE8A7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8A2F-7663-436C-9409-40F2BD7C4D60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DEF00-CBB3-801B-1A43-E32F1A1C5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B5398-1013-FC50-B8FE-F092DEDDD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FD7-E079-42FA-BC35-2C58F1B7B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679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apezoid 7">
            <a:extLst>
              <a:ext uri="{FF2B5EF4-FFF2-40B4-BE49-F238E27FC236}">
                <a16:creationId xmlns:a16="http://schemas.microsoft.com/office/drawing/2014/main" id="{D0B895DD-B76A-4E00-AEC2-D0AE35FB6B28}"/>
              </a:ext>
            </a:extLst>
          </p:cNvPr>
          <p:cNvSpPr/>
          <p:nvPr userDrawn="1"/>
        </p:nvSpPr>
        <p:spPr>
          <a:xfrm rot="16200000">
            <a:off x="-24558" y="790688"/>
            <a:ext cx="640862" cy="50800"/>
          </a:xfrm>
          <a:prstGeom prst="trapezoi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C3AE44-91C7-499C-BA60-C0B33742FA08}"/>
              </a:ext>
            </a:extLst>
          </p:cNvPr>
          <p:cNvCxnSpPr/>
          <p:nvPr userDrawn="1"/>
        </p:nvCxnSpPr>
        <p:spPr>
          <a:xfrm>
            <a:off x="159391" y="6450091"/>
            <a:ext cx="11803738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3" name="Picture 12" descr="Manchester Local Care Organisation">
            <a:extLst>
              <a:ext uri="{FF2B5EF4-FFF2-40B4-BE49-F238E27FC236}">
                <a16:creationId xmlns:a16="http://schemas.microsoft.com/office/drawing/2014/main" id="{0BABE7CB-1EC3-4FCD-B4D3-757D52D788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91" y="6484676"/>
            <a:ext cx="1668363" cy="34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F4B308E-1F10-4700-9252-F84BA6BC55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21614" y="6484676"/>
            <a:ext cx="1668364" cy="34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94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C05D5-DA31-F598-4BA2-91EA5DF2B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482E1-68AD-4918-BC90-183E5D5C2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CE13C-BE4F-9B65-167A-9C8EBD652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8A2F-7663-436C-9409-40F2BD7C4D60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1BA88-4D17-DFCC-E79C-C591D9A8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DB1F0-1215-F815-B0BC-37A7F08DA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FD7-E079-42FA-BC35-2C58F1B7B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96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53E71-E6E0-693B-CADD-ECD142799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CDEA4-D4C1-BCC2-E1C7-D06252DBC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C4D69-A4AD-3C74-F877-187243B11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8A2F-7663-436C-9409-40F2BD7C4D60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E6B30-39D0-54D4-10A3-6A0092489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7A06-FF61-5982-C525-180D75F3B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FD7-E079-42FA-BC35-2C58F1B7B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028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7C738-3A26-DA49-D254-B7753D775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F7A11-43AF-A846-6579-BA2E3DA7C0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993556-3C9B-9595-DF8B-ED3B001D3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B5EE2A-5132-EEF8-089A-D375F978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8A2F-7663-436C-9409-40F2BD7C4D60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87853A-6B6C-2EA9-9403-5956CFB57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C98D51-AB13-D8C8-9E63-4A8BCF9B3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FD7-E079-42FA-BC35-2C58F1B7B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01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5E854-8CEF-0744-19F3-6F2C95936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19577-5116-8E23-E8D1-B2949970C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911F8-B1EC-F935-4472-AE62BC747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8A3576-A0F9-8E0F-1F44-F35A42C41C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80D94C-5230-8C20-F644-FC43495DB8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C8E79A-8ACA-E1BF-1A55-CFAEF0FE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8A2F-7663-436C-9409-40F2BD7C4D60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92D656-2BD2-B86A-12E0-510F2A476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9CEEA7-9B10-D869-2F8C-0029822C9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FD7-E079-42FA-BC35-2C58F1B7B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92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3299D-F19C-AD4B-1EDF-3BA509250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D3E11E-229E-7F5E-CC17-323782A13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8A2F-7663-436C-9409-40F2BD7C4D60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31E586-6500-FD63-33E8-2FEA14C52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20BCD1-7EC4-B802-8FF7-D0B02CC0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FD7-E079-42FA-BC35-2C58F1B7B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071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FC9CD-46A1-B2B4-4720-13B490A3B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8A2F-7663-436C-9409-40F2BD7C4D60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9EFC07-132E-2FD1-48CE-32C178A91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E96D5-839F-3FD5-68CC-0EDFB8558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FD7-E079-42FA-BC35-2C58F1B7B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82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477B2-83EE-92AA-AADB-B4A1BAC81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E092A-8E4A-7714-78AA-8110B659C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A4BD7-32CF-FDC0-12E4-47218AC13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6ACAC9-0394-46B1-A202-4622E7418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8A2F-7663-436C-9409-40F2BD7C4D60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4AF2FD-1032-D77A-A254-00EF89978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8B4DB-0E94-641F-3E8A-15FACCC49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FD7-E079-42FA-BC35-2C58F1B7B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89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E096D-74A6-B790-F5FE-FDE54AC60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A9A2-3660-0683-73BF-227E3D9F6C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1781FB-022A-19B9-CA28-1FED4FECA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C5E32B-3A4F-BAFD-7052-50AF8525A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8A2F-7663-436C-9409-40F2BD7C4D60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8C513-8AAE-7F04-B6C8-FB782914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98C85-7F92-A64F-B8D8-2A2A9F102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FD7-E079-42FA-BC35-2C58F1B7B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94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E18FA6-DE7D-67F2-1534-01B392E37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920B8-A270-67CB-C3D0-45513BA29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33190-762B-E98F-78EB-9F63E35A20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D8A2F-7663-436C-9409-40F2BD7C4D60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99708-CF44-CFBB-9B9B-3E22CF2807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8E34D-E152-5E21-AB94-15AE113872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80FD7-E079-42FA-BC35-2C58F1B7B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34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617791-6F13-B372-9A28-2F351E9A2EBD}"/>
              </a:ext>
            </a:extLst>
          </p:cNvPr>
          <p:cNvSpPr txBox="1"/>
          <p:nvPr/>
        </p:nvSpPr>
        <p:spPr>
          <a:xfrm>
            <a:off x="371580" y="529103"/>
            <a:ext cx="1154291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Calibri"/>
                <a:cs typeface="Calibri"/>
              </a:rPr>
              <a:t>Transfer of Care Hub</a:t>
            </a:r>
            <a:endParaRPr lang="en-US" sz="28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B96CD9-430D-879A-41E1-8448C745168F}"/>
              </a:ext>
            </a:extLst>
          </p:cNvPr>
          <p:cNvSpPr/>
          <p:nvPr/>
        </p:nvSpPr>
        <p:spPr>
          <a:xfrm>
            <a:off x="377336" y="3469918"/>
            <a:ext cx="2195793" cy="273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Ward teams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C158A-A9D7-2F2F-E0AF-0232BD5FD1B9}"/>
              </a:ext>
            </a:extLst>
          </p:cNvPr>
          <p:cNvSpPr/>
          <p:nvPr/>
        </p:nvSpPr>
        <p:spPr>
          <a:xfrm>
            <a:off x="5670066" y="4059867"/>
            <a:ext cx="1471965" cy="6672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Trafford control room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9D59F2-8F26-90C8-F873-F53828714807}"/>
              </a:ext>
            </a:extLst>
          </p:cNvPr>
          <p:cNvSpPr/>
          <p:nvPr/>
        </p:nvSpPr>
        <p:spPr>
          <a:xfrm>
            <a:off x="5670066" y="4926406"/>
            <a:ext cx="1471965" cy="62003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 Manchester control room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56DD27-FD5B-8E7F-314F-E24945036E13}"/>
              </a:ext>
            </a:extLst>
          </p:cNvPr>
          <p:cNvSpPr/>
          <p:nvPr/>
        </p:nvSpPr>
        <p:spPr>
          <a:xfrm>
            <a:off x="377336" y="3079951"/>
            <a:ext cx="2195793" cy="3327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Site management team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B6CD8D-E7E7-AB00-21E2-7CCE26CECD49}"/>
              </a:ext>
            </a:extLst>
          </p:cNvPr>
          <p:cNvSpPr/>
          <p:nvPr/>
        </p:nvSpPr>
        <p:spPr>
          <a:xfrm>
            <a:off x="3359218" y="1783080"/>
            <a:ext cx="8455446" cy="456132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817C1DA0-0645-C6F7-3332-E12F98570145}"/>
              </a:ext>
            </a:extLst>
          </p:cNvPr>
          <p:cNvSpPr/>
          <p:nvPr/>
        </p:nvSpPr>
        <p:spPr>
          <a:xfrm>
            <a:off x="2655858" y="3238294"/>
            <a:ext cx="553083" cy="332718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254C7B8F-B998-5AC9-0C93-C7203F160421}"/>
              </a:ext>
            </a:extLst>
          </p:cNvPr>
          <p:cNvSpPr/>
          <p:nvPr/>
        </p:nvSpPr>
        <p:spPr>
          <a:xfrm>
            <a:off x="2645649" y="4276333"/>
            <a:ext cx="553083" cy="332718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A4D67ED2-F74D-DDAE-34EB-BB577F0F3CE3}"/>
              </a:ext>
            </a:extLst>
          </p:cNvPr>
          <p:cNvSpPr/>
          <p:nvPr/>
        </p:nvSpPr>
        <p:spPr>
          <a:xfrm>
            <a:off x="2645649" y="5279764"/>
            <a:ext cx="553083" cy="332718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DD0BFB-FCB8-EC3E-2642-BB9A88EF2F28}"/>
              </a:ext>
            </a:extLst>
          </p:cNvPr>
          <p:cNvSpPr/>
          <p:nvPr/>
        </p:nvSpPr>
        <p:spPr>
          <a:xfrm>
            <a:off x="397185" y="4594280"/>
            <a:ext cx="2195793" cy="273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Ward teams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0E8FAC-A1A0-7A93-16AF-EAE379143160}"/>
              </a:ext>
            </a:extLst>
          </p:cNvPr>
          <p:cNvSpPr/>
          <p:nvPr/>
        </p:nvSpPr>
        <p:spPr>
          <a:xfrm>
            <a:off x="397185" y="4204313"/>
            <a:ext cx="2195793" cy="3327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Site management team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3D4AC7-8001-481D-BC6F-08DFCD1B05F2}"/>
              </a:ext>
            </a:extLst>
          </p:cNvPr>
          <p:cNvSpPr/>
          <p:nvPr/>
        </p:nvSpPr>
        <p:spPr>
          <a:xfrm>
            <a:off x="397185" y="5533206"/>
            <a:ext cx="2195793" cy="273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Ward teams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2E4238-095B-4F53-C946-A08632356593}"/>
              </a:ext>
            </a:extLst>
          </p:cNvPr>
          <p:cNvSpPr/>
          <p:nvPr/>
        </p:nvSpPr>
        <p:spPr>
          <a:xfrm>
            <a:off x="397185" y="5143239"/>
            <a:ext cx="2195793" cy="3327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Site management team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0D52E12-7951-F76B-8C7B-E89B420E6C92}"/>
              </a:ext>
            </a:extLst>
          </p:cNvPr>
          <p:cNvSpPr/>
          <p:nvPr/>
        </p:nvSpPr>
        <p:spPr>
          <a:xfrm>
            <a:off x="7227006" y="4059867"/>
            <a:ext cx="1509294" cy="148657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Transfer of Care Hub meeting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95AE484-DCDA-E38D-226F-C762FEBB06E4}"/>
              </a:ext>
            </a:extLst>
          </p:cNvPr>
          <p:cNvSpPr/>
          <p:nvPr/>
        </p:nvSpPr>
        <p:spPr>
          <a:xfrm>
            <a:off x="7832509" y="2162520"/>
            <a:ext cx="3823378" cy="2838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Responding to barriers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06F1258-3789-BA4E-E9F7-1827F44545B6}"/>
              </a:ext>
            </a:extLst>
          </p:cNvPr>
          <p:cNvSpPr/>
          <p:nvPr/>
        </p:nvSpPr>
        <p:spPr>
          <a:xfrm>
            <a:off x="1952368" y="1214206"/>
            <a:ext cx="4695567" cy="4199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Generating feedback to sites on tactical improvements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8C2B58-52A0-A6D5-90A0-375C1C8FB3DC}"/>
              </a:ext>
            </a:extLst>
          </p:cNvPr>
          <p:cNvSpPr/>
          <p:nvPr/>
        </p:nvSpPr>
        <p:spPr>
          <a:xfrm>
            <a:off x="7978057" y="1206426"/>
            <a:ext cx="3832198" cy="4431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Escalating strategic decisions to the system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74A5E7F8-FBF0-4B02-CB84-272C53D2CE72}"/>
              </a:ext>
            </a:extLst>
          </p:cNvPr>
          <p:cNvCxnSpPr>
            <a:cxnSpLocks/>
            <a:stCxn id="17" idx="1"/>
            <a:endCxn id="6" idx="0"/>
          </p:cNvCxnSpPr>
          <p:nvPr/>
        </p:nvCxnSpPr>
        <p:spPr>
          <a:xfrm rot="10800000" flipV="1">
            <a:off x="1475234" y="1424183"/>
            <a:ext cx="477135" cy="1655767"/>
          </a:xfrm>
          <a:prstGeom prst="bentConnector2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DA96EE7B-24DF-77AB-F1C1-9975351F0EC9}"/>
              </a:ext>
            </a:extLst>
          </p:cNvPr>
          <p:cNvCxnSpPr>
            <a:cxnSpLocks/>
            <a:stCxn id="7" idx="0"/>
            <a:endCxn id="18" idx="1"/>
          </p:cNvCxnSpPr>
          <p:nvPr/>
        </p:nvCxnSpPr>
        <p:spPr>
          <a:xfrm rot="5400000" flipH="1" flipV="1">
            <a:off x="7604967" y="1409990"/>
            <a:ext cx="355064" cy="391116"/>
          </a:xfrm>
          <a:prstGeom prst="bentConnector2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1D0ECFA-2699-8474-698C-E1E1454ADE37}"/>
              </a:ext>
            </a:extLst>
          </p:cNvPr>
          <p:cNvSpPr/>
          <p:nvPr/>
        </p:nvSpPr>
        <p:spPr>
          <a:xfrm>
            <a:off x="3544536" y="5984905"/>
            <a:ext cx="8121985" cy="3039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Single set of system information metrics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C260A75-EF50-59EC-1EF6-3EEA61157885}"/>
              </a:ext>
            </a:extLst>
          </p:cNvPr>
          <p:cNvSpPr/>
          <p:nvPr/>
        </p:nvSpPr>
        <p:spPr>
          <a:xfrm>
            <a:off x="10009895" y="3695647"/>
            <a:ext cx="1471964" cy="62003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PTL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8D1B3D-5E4A-3830-9B9D-513ECE0F5872}"/>
              </a:ext>
            </a:extLst>
          </p:cNvPr>
          <p:cNvSpPr/>
          <p:nvPr/>
        </p:nvSpPr>
        <p:spPr>
          <a:xfrm>
            <a:off x="3580541" y="3692398"/>
            <a:ext cx="1072357" cy="645430"/>
          </a:xfrm>
          <a:prstGeom prst="rect">
            <a:avLst/>
          </a:prstGeom>
          <a:solidFill>
            <a:srgbClr val="C9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Site based IDTs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E12D1E7-8DBA-D863-D4FA-F4F2C8955180}"/>
              </a:ext>
            </a:extLst>
          </p:cNvPr>
          <p:cNvSpPr/>
          <p:nvPr/>
        </p:nvSpPr>
        <p:spPr>
          <a:xfrm>
            <a:off x="3547029" y="4482441"/>
            <a:ext cx="1072357" cy="645430"/>
          </a:xfrm>
          <a:prstGeom prst="rect">
            <a:avLst/>
          </a:prstGeom>
          <a:solidFill>
            <a:srgbClr val="C9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Site based IDTs</a:t>
            </a:r>
            <a:endParaRPr lang="en-GB" sz="16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363E70F-ABCE-9B7F-97FE-189B5F10F2BF}"/>
              </a:ext>
            </a:extLst>
          </p:cNvPr>
          <p:cNvSpPr/>
          <p:nvPr/>
        </p:nvSpPr>
        <p:spPr>
          <a:xfrm>
            <a:off x="3537400" y="5302451"/>
            <a:ext cx="1091614" cy="645430"/>
          </a:xfrm>
          <a:prstGeom prst="rect">
            <a:avLst/>
          </a:prstGeom>
          <a:solidFill>
            <a:srgbClr val="C9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Site based IDTs</a:t>
            </a:r>
            <a:endParaRPr lang="en-GB" sz="16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080228F-7D62-5F9F-F63B-4F0D52D6FF67}"/>
              </a:ext>
            </a:extLst>
          </p:cNvPr>
          <p:cNvSpPr/>
          <p:nvPr/>
        </p:nvSpPr>
        <p:spPr>
          <a:xfrm>
            <a:off x="3524177" y="2162520"/>
            <a:ext cx="4153656" cy="277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Managing operational flow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7DA6706-51D0-73E8-5FF5-54188BCD029B}"/>
              </a:ext>
            </a:extLst>
          </p:cNvPr>
          <p:cNvSpPr/>
          <p:nvPr/>
        </p:nvSpPr>
        <p:spPr>
          <a:xfrm>
            <a:off x="3524176" y="2538085"/>
            <a:ext cx="1025980" cy="4984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Requests for advice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E635D68-B80F-1F50-742E-86069C5E7BE3}"/>
              </a:ext>
            </a:extLst>
          </p:cNvPr>
          <p:cNvSpPr/>
          <p:nvPr/>
        </p:nvSpPr>
        <p:spPr>
          <a:xfrm>
            <a:off x="4652898" y="2538085"/>
            <a:ext cx="1099018" cy="4984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rgbClr val="002060"/>
                </a:solidFill>
              </a:rPr>
              <a:t>Process GMSD referrals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F5138A6-A1C3-716C-87A6-F823ED5AFEF2}"/>
              </a:ext>
            </a:extLst>
          </p:cNvPr>
          <p:cNvSpPr/>
          <p:nvPr/>
        </p:nvSpPr>
        <p:spPr>
          <a:xfrm>
            <a:off x="5576929" y="3996015"/>
            <a:ext cx="3244346" cy="1618283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67CAB66-FA9D-2963-1234-0A9CF970B7BD}"/>
              </a:ext>
            </a:extLst>
          </p:cNvPr>
          <p:cNvSpPr/>
          <p:nvPr/>
        </p:nvSpPr>
        <p:spPr>
          <a:xfrm>
            <a:off x="10009895" y="4484850"/>
            <a:ext cx="1471964" cy="64061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System escalation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F12E5CA-F31A-9A19-60B4-38F0B334DC6A}"/>
              </a:ext>
            </a:extLst>
          </p:cNvPr>
          <p:cNvSpPr/>
          <p:nvPr/>
        </p:nvSpPr>
        <p:spPr>
          <a:xfrm>
            <a:off x="10009895" y="5295740"/>
            <a:ext cx="1471964" cy="6552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Feedback to commissioners and site teams</a:t>
            </a: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FF7E0B7B-CAF0-5AB0-5BDD-5199A1E653DA}"/>
              </a:ext>
            </a:extLst>
          </p:cNvPr>
          <p:cNvCxnSpPr>
            <a:cxnSpLocks/>
            <a:stCxn id="7" idx="0"/>
            <a:endCxn id="17" idx="3"/>
          </p:cNvCxnSpPr>
          <p:nvPr/>
        </p:nvCxnSpPr>
        <p:spPr>
          <a:xfrm rot="16200000" flipV="1">
            <a:off x="6937990" y="1134129"/>
            <a:ext cx="358896" cy="939006"/>
          </a:xfrm>
          <a:prstGeom prst="bentConnector2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DF7BA449-1BC3-D276-7E21-B8000CBDF522}"/>
              </a:ext>
            </a:extLst>
          </p:cNvPr>
          <p:cNvSpPr/>
          <p:nvPr/>
        </p:nvSpPr>
        <p:spPr>
          <a:xfrm>
            <a:off x="7832509" y="2534587"/>
            <a:ext cx="1252173" cy="4968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NCRTR delays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2802BE9-C3C7-A1E4-9410-51FEA1D3D0CB}"/>
              </a:ext>
            </a:extLst>
          </p:cNvPr>
          <p:cNvSpPr/>
          <p:nvPr/>
        </p:nvSpPr>
        <p:spPr>
          <a:xfrm>
            <a:off x="10543214" y="2544767"/>
            <a:ext cx="1105846" cy="4984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rgbClr val="002060"/>
                </a:solidFill>
              </a:rPr>
              <a:t>Identify repeated barriers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E66AD3B-F2B8-CDC6-4B69-7CDEEF0C2940}"/>
              </a:ext>
            </a:extLst>
          </p:cNvPr>
          <p:cNvSpPr/>
          <p:nvPr/>
        </p:nvSpPr>
        <p:spPr>
          <a:xfrm>
            <a:off x="9153159" y="2532973"/>
            <a:ext cx="1311612" cy="5035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rgbClr val="002060"/>
                </a:solidFill>
              </a:rPr>
              <a:t>Make system escalations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582B49A-3210-CF32-2250-11AE15A3A615}"/>
              </a:ext>
            </a:extLst>
          </p:cNvPr>
          <p:cNvSpPr/>
          <p:nvPr/>
        </p:nvSpPr>
        <p:spPr>
          <a:xfrm>
            <a:off x="5864407" y="2532975"/>
            <a:ext cx="881988" cy="4984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002060"/>
                </a:solidFill>
              </a:rPr>
              <a:t>Brokering support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C183571-DC3E-A855-08F0-65E383BA2EA8}"/>
              </a:ext>
            </a:extLst>
          </p:cNvPr>
          <p:cNvSpPr/>
          <p:nvPr/>
        </p:nvSpPr>
        <p:spPr>
          <a:xfrm>
            <a:off x="5890779" y="3733842"/>
            <a:ext cx="2616647" cy="26179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Single system co-ordinator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FC66639-854E-B6A2-A305-D07A926955D1}"/>
              </a:ext>
            </a:extLst>
          </p:cNvPr>
          <p:cNvSpPr/>
          <p:nvPr/>
        </p:nvSpPr>
        <p:spPr>
          <a:xfrm>
            <a:off x="6831666" y="2532973"/>
            <a:ext cx="846167" cy="4984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rgbClr val="002060"/>
                </a:solidFill>
              </a:rPr>
              <a:t>Access to discharge pathways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FF58287-E2E6-7551-C560-D5827B36AA7E}"/>
              </a:ext>
            </a:extLst>
          </p:cNvPr>
          <p:cNvSpPr/>
          <p:nvPr/>
        </p:nvSpPr>
        <p:spPr>
          <a:xfrm>
            <a:off x="3359218" y="1791293"/>
            <a:ext cx="2214115" cy="314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Transfer of Care Hub</a:t>
            </a:r>
          </a:p>
        </p:txBody>
      </p: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43434580-69B4-507B-9014-F311D740375D}"/>
              </a:ext>
            </a:extLst>
          </p:cNvPr>
          <p:cNvCxnSpPr>
            <a:cxnSpLocks/>
            <a:stCxn id="23" idx="3"/>
            <a:endCxn id="29" idx="1"/>
          </p:cNvCxnSpPr>
          <p:nvPr/>
        </p:nvCxnSpPr>
        <p:spPr>
          <a:xfrm>
            <a:off x="4652898" y="4015113"/>
            <a:ext cx="924031" cy="790044"/>
          </a:xfrm>
          <a:prstGeom prst="bentConnector3">
            <a:avLst/>
          </a:prstGeom>
          <a:ln w="38100">
            <a:solidFill>
              <a:srgbClr val="80539D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9AB0ACF6-6CEA-D6E5-A2C8-FA1C745D1418}"/>
              </a:ext>
            </a:extLst>
          </p:cNvPr>
          <p:cNvCxnSpPr>
            <a:cxnSpLocks/>
            <a:stCxn id="25" idx="3"/>
            <a:endCxn id="29" idx="1"/>
          </p:cNvCxnSpPr>
          <p:nvPr/>
        </p:nvCxnSpPr>
        <p:spPr>
          <a:xfrm flipV="1">
            <a:off x="4629014" y="4805157"/>
            <a:ext cx="947915" cy="820009"/>
          </a:xfrm>
          <a:prstGeom prst="bentConnector3">
            <a:avLst/>
          </a:prstGeom>
          <a:ln w="38100">
            <a:solidFill>
              <a:srgbClr val="80539D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8F31151-C026-1CEF-58FE-F1260154B5DC}"/>
              </a:ext>
            </a:extLst>
          </p:cNvPr>
          <p:cNvCxnSpPr>
            <a:cxnSpLocks/>
            <a:stCxn id="24" idx="3"/>
            <a:endCxn id="29" idx="1"/>
          </p:cNvCxnSpPr>
          <p:nvPr/>
        </p:nvCxnSpPr>
        <p:spPr>
          <a:xfrm>
            <a:off x="4619386" y="4805156"/>
            <a:ext cx="957543" cy="1"/>
          </a:xfrm>
          <a:prstGeom prst="straightConnector1">
            <a:avLst/>
          </a:prstGeom>
          <a:ln w="38100">
            <a:solidFill>
              <a:srgbClr val="80539D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87F5236D-F7EF-FA00-CE5E-CF88250C3B0F}"/>
              </a:ext>
            </a:extLst>
          </p:cNvPr>
          <p:cNvCxnSpPr>
            <a:stCxn id="29" idx="3"/>
            <a:endCxn id="22" idx="1"/>
          </p:cNvCxnSpPr>
          <p:nvPr/>
        </p:nvCxnSpPr>
        <p:spPr>
          <a:xfrm flipV="1">
            <a:off x="8821275" y="4005663"/>
            <a:ext cx="1188620" cy="799494"/>
          </a:xfrm>
          <a:prstGeom prst="bentConnector3">
            <a:avLst/>
          </a:prstGeom>
          <a:ln w="38100">
            <a:solidFill>
              <a:srgbClr val="80539D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61FE669B-FFBD-7789-CAB3-91C05D88FED1}"/>
              </a:ext>
            </a:extLst>
          </p:cNvPr>
          <p:cNvCxnSpPr>
            <a:stCxn id="29" idx="3"/>
            <a:endCxn id="31" idx="1"/>
          </p:cNvCxnSpPr>
          <p:nvPr/>
        </p:nvCxnSpPr>
        <p:spPr>
          <a:xfrm>
            <a:off x="8821275" y="4805157"/>
            <a:ext cx="1188620" cy="818224"/>
          </a:xfrm>
          <a:prstGeom prst="bentConnector3">
            <a:avLst/>
          </a:prstGeom>
          <a:ln w="38100">
            <a:solidFill>
              <a:srgbClr val="80539D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30A4F34-0148-FC52-7729-17F61AD5D0E2}"/>
              </a:ext>
            </a:extLst>
          </p:cNvPr>
          <p:cNvCxnSpPr>
            <a:stCxn id="30" idx="1"/>
            <a:endCxn id="29" idx="3"/>
          </p:cNvCxnSpPr>
          <p:nvPr/>
        </p:nvCxnSpPr>
        <p:spPr>
          <a:xfrm flipH="1">
            <a:off x="8821275" y="4805157"/>
            <a:ext cx="1188620" cy="0"/>
          </a:xfrm>
          <a:prstGeom prst="straightConnector1">
            <a:avLst/>
          </a:prstGeom>
          <a:ln w="38100">
            <a:solidFill>
              <a:srgbClr val="80539D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9F608AF5-9E1C-A37C-DF40-76C6DD484651}"/>
              </a:ext>
            </a:extLst>
          </p:cNvPr>
          <p:cNvSpPr/>
          <p:nvPr/>
        </p:nvSpPr>
        <p:spPr>
          <a:xfrm>
            <a:off x="5890778" y="3190511"/>
            <a:ext cx="2616647" cy="277960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Transfer of Care Hub lead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C9A59AA-D1ED-4096-5A95-7B0FCF69A290}"/>
              </a:ext>
            </a:extLst>
          </p:cNvPr>
          <p:cNvCxnSpPr>
            <a:cxnSpLocks/>
            <a:stCxn id="37" idx="0"/>
            <a:endCxn id="46" idx="2"/>
          </p:cNvCxnSpPr>
          <p:nvPr/>
        </p:nvCxnSpPr>
        <p:spPr>
          <a:xfrm flipH="1" flipV="1">
            <a:off x="7199102" y="3468471"/>
            <a:ext cx="1" cy="265371"/>
          </a:xfrm>
          <a:prstGeom prst="straightConnector1">
            <a:avLst/>
          </a:prstGeom>
          <a:ln w="38100">
            <a:solidFill>
              <a:srgbClr val="80539D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120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Manchester University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Woodcock</dc:creator>
  <cp:lastModifiedBy>Joseph Woodcock</cp:lastModifiedBy>
  <cp:revision>1</cp:revision>
  <dcterms:created xsi:type="dcterms:W3CDTF">2023-12-05T13:16:13Z</dcterms:created>
  <dcterms:modified xsi:type="dcterms:W3CDTF">2023-12-05T13:17:21Z</dcterms:modified>
</cp:coreProperties>
</file>