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B516-4699-F4FF-8902-8C3AA67D5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706415-B617-CBBA-4531-10129979C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0035A-9E23-AA01-1EF1-E100CCA57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2550A-B36E-D36E-E393-F25308DA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C9236-8BC9-9D8D-6909-E0508A675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01D4-CDF2-E2B5-D5E7-3F52A22C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9D3720-15F6-3616-D094-135CF99A1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71F0C-E9BF-F022-4E94-0E0E918A5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FA93D-299B-7843-4C3B-77DDDA263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5A68E-E2FB-3357-7EB4-C3D45563C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64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55A88B-EF89-7DCE-C194-2243A34208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78095-7C70-9195-5DC6-B97D279DE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DF9C2-8956-4C30-54A1-EA7804DF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6163F-10CE-32A3-C265-5DFF3A0C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078F1-6405-544A-9618-45A6D0852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24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AD3A0-75B7-C3F4-9C91-F035EB918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51BE8-EFE0-8B49-D006-91D7C9F86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DBEFD-72B5-25F9-F9DD-009DE76E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8752A-E747-F12A-DCDD-A5BD4DF96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59DA1-2886-0B2E-9DF0-E76C6580E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76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E2AB-B2A7-C7E9-2E67-9A4D0279C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3DA54-B525-04C0-0B1B-14ACC7663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771B0-224E-C1B3-A654-340CB516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77B0A-B025-5F30-EF9B-27C2A677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B36A5-10CB-C8BC-56B2-894A813D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7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877E7-3C91-7D44-C5F8-79C148B67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65DBC-FFF6-93DD-0451-4590B61C3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C9B8B-AB30-BB65-F867-10AC6E0A3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A7BF4-B7E9-2A51-C0F2-17495BCF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06C11-D69E-E0A1-4C6F-BC60D7FCE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F9EF9-A962-126C-DBAD-04212972E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87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F0C1D-C25B-622B-7707-60AD6BFF1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63E87-B066-334E-CD7E-EF6BFCEBD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33ACF-F22C-A24C-E257-1A9B7F461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D596D-AE13-6402-3801-9C3BCF89E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4C93E3-D7F9-0909-2517-C51910060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D4DB9B-D2BC-3A48-E081-130C5E64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29D43-83F5-4609-3C80-17D0BB8E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9FEEB5-D402-4FCF-9EE0-296776E56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86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948B-F431-67A1-9F12-08DD4A53C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9F882E-9EC2-9E5D-7195-6ED8C4EA9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D2F3E9-355D-8B27-924D-8FC740E6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6E3FB-5642-A210-A3BA-C3ED660DE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43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332DF5-E98C-FA3C-DE55-248E843FA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7C4E49-6072-05EA-B50D-E2F597D4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0C20C-43BD-E632-991B-85F778AD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23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36812-DBBB-6700-FE54-63696AE87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A06EE-C92E-4DBE-2DD0-FE70A95DC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C587FE-248C-52D3-B473-4B129B7B4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ABECE-993E-34A2-2D3F-848CAFC90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CCC77-0234-111C-13F6-495758B69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2FBF9-ED31-60E3-C495-82D9C6A6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84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BDD20-8D19-ECA9-097F-23BBD0206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B4A620-FA14-BF97-D350-A5B4D0481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0C721F-67BE-42CA-1628-38BB10B22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52245-6451-90BA-40FC-A3664C84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BA554-B039-48EA-9C39-AEAA63989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A8A40-45F9-F706-1772-D8ED2BED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19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C86F7D-1FED-071A-ACCB-66493DD40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3DB57-4ACC-6418-8FA0-AB26A63F9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E7DC0-8DE0-A4A0-E0C0-B869C271D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A7EEA-5BFF-44B8-AC43-E40E01A65177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A1A22-0696-857D-EC5F-8B92FD26A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DB829-34F0-DECB-51D9-EEE80B56F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7583-AE8D-4AF5-A39A-0D6583119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60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raffordCommunityResponse.DTAP1@mft.nhs.uk" TargetMode="External"/><Relationship Id="rId2" Type="http://schemas.openxmlformats.org/officeDocument/2006/relationships/hyperlink" Target="mailto:tlcopathway1@trafford.gov.uk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cid:image004.png@01D5EBC2.9F661D70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642577" y="113210"/>
            <a:ext cx="6458112" cy="10081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Trafford Community Response (TCR) Hospital Discharge Pathways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4054" y="1268760"/>
            <a:ext cx="1354359" cy="5040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Crisis Response</a:t>
            </a:r>
          </a:p>
          <a:p>
            <a:pPr algn="ctr"/>
            <a:r>
              <a:rPr lang="en-GB" sz="800" dirty="0">
                <a:solidFill>
                  <a:schemeClr val="bg1"/>
                </a:solidFill>
              </a:rPr>
              <a:t>(Admission Avoidance)</a:t>
            </a:r>
          </a:p>
        </p:txBody>
      </p:sp>
      <p:sp>
        <p:nvSpPr>
          <p:cNvPr id="8" name="Rectangle 7"/>
          <p:cNvSpPr/>
          <p:nvPr/>
        </p:nvSpPr>
        <p:spPr>
          <a:xfrm>
            <a:off x="4155272" y="1251773"/>
            <a:ext cx="1296144" cy="5040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D2A Pathway 0</a:t>
            </a:r>
          </a:p>
          <a:p>
            <a:pPr algn="ctr"/>
            <a:r>
              <a:rPr lang="en-GB" sz="800" dirty="0">
                <a:solidFill>
                  <a:schemeClr val="bg1"/>
                </a:solidFill>
              </a:rPr>
              <a:t>(Home – no input required)</a:t>
            </a:r>
            <a:endParaRPr lang="en-GB" sz="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8351" y="1239492"/>
            <a:ext cx="3613520" cy="50769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D2A Pathway 1 - Therapy</a:t>
            </a:r>
          </a:p>
          <a:p>
            <a:pPr algn="ctr"/>
            <a:r>
              <a:rPr lang="en-GB" sz="900">
                <a:solidFill>
                  <a:schemeClr val="bg1"/>
                </a:solidFill>
              </a:rPr>
              <a:t>(Therapy </a:t>
            </a:r>
            <a:r>
              <a:rPr lang="en-GB" sz="900" dirty="0">
                <a:solidFill>
                  <a:schemeClr val="bg1"/>
                </a:solidFill>
              </a:rPr>
              <a:t>input required </a:t>
            </a:r>
            <a:r>
              <a:rPr lang="en-GB" sz="900">
                <a:solidFill>
                  <a:schemeClr val="bg1"/>
                </a:solidFill>
              </a:rPr>
              <a:t>on discharge))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43057" y="1772817"/>
            <a:ext cx="1354360" cy="17771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Provides urgent assessment &amp; support at home for up to 48 hours.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Referrals from hospital front door areas, community, NWAS and GPs.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For Trafford GP Registered patients.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Open 8.00am-9:30pm, 7 days.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53435" y="1781695"/>
            <a:ext cx="1299818" cy="5467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Straightforward discharge, no input from health / social care required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83023" y="2442283"/>
            <a:ext cx="1423552" cy="11712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If your patient is: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Socially isolated or lonely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At risk of re-admission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Causing you worry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Poorly connected in their community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Suitable for non-clinical follow up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326933" y="5200982"/>
            <a:ext cx="556673" cy="3442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27258" y="3844447"/>
            <a:ext cx="576064" cy="3600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37127" y="5760138"/>
            <a:ext cx="1447483" cy="6480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Refer to the Community Care Navigators via SPA</a:t>
            </a:r>
          </a:p>
          <a:p>
            <a:pPr algn="ctr"/>
            <a:r>
              <a:rPr lang="en-GB" sz="1000" b="1" dirty="0"/>
              <a:t>0300 303 9650 or</a:t>
            </a:r>
          </a:p>
          <a:p>
            <a:pPr algn="ctr"/>
            <a:r>
              <a:rPr lang="en-GB" sz="1000" b="1" dirty="0"/>
              <a:t>mft.spa-uhsm@nhs.net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949746" y="4435441"/>
            <a:ext cx="7885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No further action - </a:t>
            </a:r>
          </a:p>
          <a:p>
            <a:pPr algn="ctr"/>
            <a:r>
              <a:rPr lang="en-GB" sz="1000" b="1" dirty="0"/>
              <a:t>Discharge Home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900860" y="3173128"/>
            <a:ext cx="4719743" cy="17843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u="sng" dirty="0">
              <a:solidFill>
                <a:schemeClr val="bg1"/>
              </a:solidFill>
            </a:endParaRPr>
          </a:p>
          <a:p>
            <a:pPr algn="ctr"/>
            <a:endParaRPr lang="en-GB" sz="1200" u="sng" dirty="0">
              <a:solidFill>
                <a:schemeClr val="bg1"/>
              </a:solidFill>
            </a:endParaRPr>
          </a:p>
          <a:p>
            <a:pPr algn="ctr"/>
            <a:r>
              <a:rPr lang="en-GB" sz="1200" u="sng" dirty="0">
                <a:solidFill>
                  <a:schemeClr val="bg1"/>
                </a:solidFill>
              </a:rPr>
              <a:t>Referral Process for patients requiring therapy on discharge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IDT currently send the completed GMSD form to TRAFFORD CONTROL ROOM: </a:t>
            </a:r>
            <a:r>
              <a:rPr lang="en-US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tlcopathway1@trafford.gov.uk</a:t>
            </a:r>
            <a:r>
              <a:rPr lang="en-US" sz="1200" dirty="0">
                <a:solidFill>
                  <a:schemeClr val="bg1"/>
                </a:solidFill>
              </a:rPr>
              <a:t> for care provision and will need to copy in </a:t>
            </a:r>
            <a:r>
              <a:rPr lang="en-GB" sz="1100" dirty="0">
                <a:solidFill>
                  <a:schemeClr val="bg1"/>
                </a:solidFill>
              </a:rPr>
              <a:t>D2A P1  </a:t>
            </a:r>
            <a:r>
              <a:rPr lang="en-GB" sz="1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TraffordCommunityResponse.DTAP1@mft.nhs.uk</a:t>
            </a:r>
            <a:r>
              <a:rPr lang="en-GB" sz="1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for therapy on discharge</a:t>
            </a:r>
          </a:p>
          <a:p>
            <a:pPr algn="ctr"/>
            <a:endParaRPr lang="en-GB" sz="11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100" u="sng" dirty="0">
                <a:solidFill>
                  <a:schemeClr val="bg1"/>
                </a:solidFill>
              </a:rPr>
              <a:t>Therapy only Referrals </a:t>
            </a:r>
            <a:r>
              <a:rPr lang="en-GB" sz="1100" dirty="0">
                <a:solidFill>
                  <a:schemeClr val="bg1"/>
                </a:solidFill>
              </a:rPr>
              <a:t>; Therapy to complete GMSD outlining therapy needs, and notify D2A P1 via </a:t>
            </a:r>
            <a:r>
              <a:rPr lang="en-GB" sz="1100" u="sng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TraffordCommunityResponse.DTAP1@mft.nhs.uk</a:t>
            </a:r>
            <a:endParaRPr lang="en-GB" sz="1100" u="sng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endParaRPr lang="en-GB" sz="1600" dirty="0">
              <a:solidFill>
                <a:srgbClr val="FFFF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963193" y="4316044"/>
            <a:ext cx="1556079" cy="63454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>
                <a:solidFill>
                  <a:schemeClr val="tx1"/>
                </a:solidFill>
              </a:rPr>
              <a:t>Refer via Trafford </a:t>
            </a:r>
            <a:r>
              <a:rPr lang="en-GB" sz="1000" b="1" dirty="0" err="1">
                <a:solidFill>
                  <a:schemeClr val="tx1"/>
                </a:solidFill>
              </a:rPr>
              <a:t>SPoA</a:t>
            </a: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1000" dirty="0">
                <a:solidFill>
                  <a:schemeClr val="tx1"/>
                </a:solidFill>
              </a:rPr>
              <a:t>– </a:t>
            </a:r>
            <a:r>
              <a:rPr lang="en-GB" sz="1000" dirty="0">
                <a:solidFill>
                  <a:srgbClr val="000000"/>
                </a:solidFill>
                <a:ea typeface="Calibri" panose="020F0502020204030204" pitchFamily="34" charset="0"/>
              </a:rPr>
              <a:t>0300 323 0303 option 3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5900859" y="5026377"/>
            <a:ext cx="4719744" cy="7352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rgbClr val="FF0000"/>
                </a:solidFill>
              </a:rPr>
              <a:t>Ideally the completed D2A referral form is sent </a:t>
            </a:r>
            <a:r>
              <a:rPr lang="en-GB" sz="900" b="1" u="sng" dirty="0">
                <a:solidFill>
                  <a:srgbClr val="FF0000"/>
                </a:solidFill>
              </a:rPr>
              <a:t>24-48 hours before your patient is medically optimised</a:t>
            </a:r>
            <a:r>
              <a:rPr lang="en-GB" sz="900" b="1" dirty="0">
                <a:solidFill>
                  <a:srgbClr val="FF0000"/>
                </a:solidFill>
              </a:rPr>
              <a:t> – this will ensure discharge planning and to facilitate timely assessment.</a:t>
            </a:r>
          </a:p>
          <a:p>
            <a:pPr algn="ctr"/>
            <a:endParaRPr lang="en-GB" sz="900" b="1" dirty="0">
              <a:solidFill>
                <a:srgbClr val="FF0000"/>
              </a:solidFill>
            </a:endParaRPr>
          </a:p>
          <a:p>
            <a:pPr algn="ctr"/>
            <a:r>
              <a:rPr lang="en-GB" sz="900" b="1" dirty="0">
                <a:solidFill>
                  <a:srgbClr val="FF0000"/>
                </a:solidFill>
              </a:rPr>
              <a:t>Patients are NOT to be referred after they are discharged home and may not be accepted once home &gt; 48 hours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209271" y="1764804"/>
            <a:ext cx="3622600" cy="41260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Needs support to recover at home; able to return home with therapy input </a:t>
            </a:r>
          </a:p>
        </p:txBody>
      </p:sp>
      <p:cxnSp>
        <p:nvCxnSpPr>
          <p:cNvPr id="12" name="Straight Arrow Connector 11"/>
          <p:cNvCxnSpPr>
            <a:cxnSpLocks/>
            <a:stCxn id="21" idx="2"/>
            <a:endCxn id="22" idx="0"/>
          </p:cNvCxnSpPr>
          <p:nvPr/>
        </p:nvCxnSpPr>
        <p:spPr>
          <a:xfrm flipH="1">
            <a:off x="4794800" y="2328423"/>
            <a:ext cx="8545" cy="113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218351" y="2235887"/>
            <a:ext cx="3613520" cy="53339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Referrals accepted from all hospital wards</a:t>
            </a:r>
          </a:p>
          <a:p>
            <a:pPr marL="171450" indent="-171450" algn="ctr">
              <a:buFont typeface="Wingdings" panose="05000000000000000000" pitchFamily="2" charset="2"/>
              <a:buChar char="v"/>
            </a:pPr>
            <a:r>
              <a:rPr lang="en-GB" sz="800" dirty="0">
                <a:solidFill>
                  <a:schemeClr val="tx1"/>
                </a:solidFill>
              </a:rPr>
              <a:t> </a:t>
            </a:r>
            <a:r>
              <a:rPr lang="en-GB" sz="800" b="1" dirty="0">
                <a:solidFill>
                  <a:schemeClr val="tx1"/>
                </a:solidFill>
              </a:rPr>
              <a:t>Mon to Fri for referrals / new assessments</a:t>
            </a:r>
          </a:p>
          <a:p>
            <a:pPr marL="171450" indent="-171450" algn="ctr">
              <a:buFont typeface="Wingdings" panose="05000000000000000000" pitchFamily="2" charset="2"/>
              <a:buChar char="v"/>
            </a:pPr>
            <a:r>
              <a:rPr lang="en-GB" sz="800" b="1" dirty="0">
                <a:solidFill>
                  <a:schemeClr val="tx1"/>
                </a:solidFill>
              </a:rPr>
              <a:t>7-day service for active caseload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889744" y="6408211"/>
            <a:ext cx="4732746" cy="395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rgbClr val="FF0000"/>
                </a:solidFill>
              </a:rPr>
              <a:t>To access Pathway 1 (health need)  – patient MUST be registered with a Trafford GP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219224" y="2798041"/>
            <a:ext cx="3612647" cy="3061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FF0000"/>
                </a:solidFill>
              </a:rPr>
              <a:t>Patient to be home for 1pm for same day assessment or will be seen the following working day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889743" y="5829085"/>
            <a:ext cx="4719744" cy="51017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The D2A team will liaise with the ward / IDT to support discharge planning and arrangements for assessment of patient once home</a:t>
            </a:r>
            <a:endParaRPr lang="en-GB" sz="1000" b="1" dirty="0">
              <a:solidFill>
                <a:schemeClr val="bg1"/>
              </a:solidFill>
            </a:endParaRPr>
          </a:p>
        </p:txBody>
      </p:sp>
      <p:cxnSp>
        <p:nvCxnSpPr>
          <p:cNvPr id="82" name="Straight Arrow Connector 81"/>
          <p:cNvCxnSpPr>
            <a:cxnSpLocks/>
            <a:stCxn id="22" idx="2"/>
            <a:endCxn id="24" idx="0"/>
          </p:cNvCxnSpPr>
          <p:nvPr/>
        </p:nvCxnSpPr>
        <p:spPr>
          <a:xfrm>
            <a:off x="4794800" y="3613493"/>
            <a:ext cx="620491" cy="230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4" idx="2"/>
            <a:endCxn id="26" idx="0"/>
          </p:cNvCxnSpPr>
          <p:nvPr/>
        </p:nvCxnSpPr>
        <p:spPr>
          <a:xfrm flipH="1">
            <a:off x="5344030" y="4204487"/>
            <a:ext cx="71260" cy="230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cxnSpLocks/>
          </p:cNvCxnSpPr>
          <p:nvPr/>
        </p:nvCxnSpPr>
        <p:spPr>
          <a:xfrm rot="16200000" flipH="1">
            <a:off x="3363792" y="4344890"/>
            <a:ext cx="1697778" cy="22333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23" idx="2"/>
          </p:cNvCxnSpPr>
          <p:nvPr/>
        </p:nvCxnSpPr>
        <p:spPr>
          <a:xfrm>
            <a:off x="4605269" y="5545267"/>
            <a:ext cx="0" cy="221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cxnSpLocks/>
          </p:cNvCxnSpPr>
          <p:nvPr/>
        </p:nvCxnSpPr>
        <p:spPr>
          <a:xfrm>
            <a:off x="2639616" y="3962387"/>
            <a:ext cx="0" cy="242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2044151" y="3669186"/>
            <a:ext cx="1361563" cy="2636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Last referral - 8.00pm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018398" y="6408210"/>
            <a:ext cx="1448740" cy="430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Covers Manchester &amp; Trafford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No Referral form required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Open M-F, 9am-5pm</a:t>
            </a:r>
          </a:p>
        </p:txBody>
      </p:sp>
      <p:pic>
        <p:nvPicPr>
          <p:cNvPr id="3" name="Picture 2" descr="TLCO Logo RGB">
            <a:extLst>
              <a:ext uri="{FF2B5EF4-FFF2-40B4-BE49-F238E27FC236}">
                <a16:creationId xmlns:a16="http://schemas.microsoft.com/office/drawing/2014/main" id="{3484ABCF-0CB2-7D41-0191-42A87FFEBBC3}"/>
              </a:ext>
            </a:extLst>
          </p:cNvPr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3" y="206813"/>
            <a:ext cx="1907397" cy="76377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E8B999B-A676-517E-F2DC-190F4A4442C5}"/>
              </a:ext>
            </a:extLst>
          </p:cNvPr>
          <p:cNvSpPr/>
          <p:nvPr/>
        </p:nvSpPr>
        <p:spPr>
          <a:xfrm>
            <a:off x="1958452" y="5083513"/>
            <a:ext cx="1556079" cy="63454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>
                <a:solidFill>
                  <a:schemeClr val="tx1"/>
                </a:solidFill>
              </a:rPr>
              <a:t>Clinician to Clinician referral</a:t>
            </a:r>
            <a:endParaRPr lang="en-GB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27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1433709217D4F87F71CAACD49F532" ma:contentTypeVersion="5" ma:contentTypeDescription="Create a new document." ma:contentTypeScope="" ma:versionID="d31f4f6b0897527a0baa870650a926f3">
  <xsd:schema xmlns:xsd="http://www.w3.org/2001/XMLSchema" xmlns:xs="http://www.w3.org/2001/XMLSchema" xmlns:p="http://schemas.microsoft.com/office/2006/metadata/properties" xmlns:ns2="688ef32f-177e-4410-9ff7-5ab767bea8e6" xmlns:ns3="59432374-73d3-4694-a83a-51dc4484728e" targetNamespace="http://schemas.microsoft.com/office/2006/metadata/properties" ma:root="true" ma:fieldsID="2170cf3989c188f4ebddbc1a58c97524" ns2:_="" ns3:_="">
    <xsd:import namespace="688ef32f-177e-4410-9ff7-5ab767bea8e6"/>
    <xsd:import namespace="59432374-73d3-4694-a83a-51dc44847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8ef32f-177e-4410-9ff7-5ab767bea8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32374-73d3-4694-a83a-51dc44847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DF90AA-65CD-4BFB-A456-35C66298B4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8ef32f-177e-4410-9ff7-5ab767bea8e6"/>
    <ds:schemaRef ds:uri="59432374-73d3-4694-a83a-51dc448472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8FF1E5-1BF7-4A0E-ACF2-28B4425E89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119A3-48D4-46C5-BD85-4BCD443B17C5}">
  <ds:schemaRefs>
    <ds:schemaRef ds:uri="688ef32f-177e-4410-9ff7-5ab767bea8e6"/>
    <ds:schemaRef ds:uri="http://www.w3.org/XML/1998/namespac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59432374-73d3-4694-a83a-51dc4484728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Manchester University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Woodcock Joseph (R0A) Manchester University NHS FT</dc:creator>
  <cp:lastModifiedBy>Woodcock Joseph (R0A) Manchester University NHS FT</cp:lastModifiedBy>
  <cp:revision>1</cp:revision>
  <dcterms:created xsi:type="dcterms:W3CDTF">2023-11-27T10:04:18Z</dcterms:created>
  <dcterms:modified xsi:type="dcterms:W3CDTF">2023-11-27T10:05:04Z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0x010100B2B1433709217D4F87F71CAACD49F532</vt:lpwstr>
  </property>
</Properties>
</file>