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7" r:id="rId5"/>
    <p:sldId id="278" r:id="rId6"/>
    <p:sldId id="274" r:id="rId7"/>
    <p:sldId id="273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EF4C4C-E99F-4FB4-9679-7D0DAD785112}">
          <p14:sldIdLst>
            <p14:sldId id="257"/>
            <p14:sldId id="278"/>
            <p14:sldId id="274"/>
            <p14:sldId id="273"/>
            <p14:sldId id="275"/>
          </p14:sldIdLst>
        </p14:section>
        <p14:section name="Picture slides" id="{EC6972DE-86BD-4D21-B068-C85A4D09EF3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8FF"/>
    <a:srgbClr val="80539D"/>
    <a:srgbClr val="F4EFF7"/>
    <a:srgbClr val="E6DCEC"/>
    <a:srgbClr val="ED7D31"/>
    <a:srgbClr val="35247F"/>
    <a:srgbClr val="F3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 autoAdjust="0"/>
    <p:restoredTop sz="90143" autoAdjust="0"/>
  </p:normalViewPr>
  <p:slideViewPr>
    <p:cSldViewPr snapToGrid="0">
      <p:cViewPr varScale="1">
        <p:scale>
          <a:sx n="103" d="100"/>
          <a:sy n="103" d="100"/>
        </p:scale>
        <p:origin x="8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6D3E8-FA20-4D39-B7B1-BA98DB17053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37B456-7A17-4107-9F5E-7C6E0C7E7020}">
      <dgm:prSet phldrT="[Text]"/>
      <dgm:spPr/>
      <dgm:t>
        <a:bodyPr/>
        <a:lstStyle/>
        <a:p>
          <a:r>
            <a:rPr lang="en-GB" dirty="0"/>
            <a:t>System </a:t>
          </a:r>
          <a:r>
            <a:rPr lang="en-GB"/>
            <a:t>discharge leads </a:t>
          </a:r>
          <a:r>
            <a:rPr lang="en-GB" dirty="0"/>
            <a:t>to chair meetings</a:t>
          </a:r>
        </a:p>
      </dgm:t>
    </dgm:pt>
    <dgm:pt modelId="{7F81F3B1-EE87-46F3-9B39-08B2FF42C44C}" type="parTrans" cxnId="{FD4509CC-5E90-4AAA-ABBD-60FF074BE633}">
      <dgm:prSet/>
      <dgm:spPr/>
      <dgm:t>
        <a:bodyPr/>
        <a:lstStyle/>
        <a:p>
          <a:endParaRPr lang="en-GB"/>
        </a:p>
      </dgm:t>
    </dgm:pt>
    <dgm:pt modelId="{FED3E086-C904-48D9-8111-CED79C7445DE}" type="sibTrans" cxnId="{FD4509CC-5E90-4AAA-ABBD-60FF074BE633}">
      <dgm:prSet/>
      <dgm:spPr/>
      <dgm:t>
        <a:bodyPr/>
        <a:lstStyle/>
        <a:p>
          <a:endParaRPr lang="en-GB"/>
        </a:p>
      </dgm:t>
    </dgm:pt>
    <dgm:pt modelId="{FD944BA1-91D9-422D-B365-FD51E546E032}">
      <dgm:prSet phldrT="[Text]"/>
      <dgm:spPr/>
      <dgm:t>
        <a:bodyPr/>
        <a:lstStyle/>
        <a:p>
          <a:r>
            <a:rPr lang="en-GB" dirty="0"/>
            <a:t>NMGH </a:t>
          </a:r>
        </a:p>
        <a:p>
          <a:r>
            <a:rPr lang="en-GB" dirty="0"/>
            <a:t>11:30hrs</a:t>
          </a:r>
        </a:p>
      </dgm:t>
    </dgm:pt>
    <dgm:pt modelId="{75DCBCE0-5AF7-4A2F-9493-FB8B185A406D}" type="parTrans" cxnId="{A67A92C9-AFE7-4301-AEDA-EB477668B5FC}">
      <dgm:prSet/>
      <dgm:spPr/>
      <dgm:t>
        <a:bodyPr/>
        <a:lstStyle/>
        <a:p>
          <a:endParaRPr lang="en-GB"/>
        </a:p>
      </dgm:t>
    </dgm:pt>
    <dgm:pt modelId="{20ECA7BB-878A-48A7-A8A4-348E34841418}" type="sibTrans" cxnId="{A67A92C9-AFE7-4301-AEDA-EB477668B5FC}">
      <dgm:prSet/>
      <dgm:spPr/>
      <dgm:t>
        <a:bodyPr/>
        <a:lstStyle/>
        <a:p>
          <a:endParaRPr lang="en-GB"/>
        </a:p>
      </dgm:t>
    </dgm:pt>
    <dgm:pt modelId="{CC4C7841-EEEC-4DC4-8025-72491DC2C76A}">
      <dgm:prSet phldrT="[Text]"/>
      <dgm:spPr/>
      <dgm:t>
        <a:bodyPr/>
        <a:lstStyle/>
        <a:p>
          <a:r>
            <a:rPr lang="en-GB" dirty="0"/>
            <a:t>MRI  </a:t>
          </a:r>
        </a:p>
        <a:p>
          <a:r>
            <a:rPr lang="en-GB" dirty="0"/>
            <a:t>12:45hrs </a:t>
          </a:r>
        </a:p>
      </dgm:t>
    </dgm:pt>
    <dgm:pt modelId="{754E1BFC-0975-4D3E-A989-C1FB8D624AD1}" type="parTrans" cxnId="{923C071C-4150-40F7-8AB7-FD9A06EBCA94}">
      <dgm:prSet/>
      <dgm:spPr/>
      <dgm:t>
        <a:bodyPr/>
        <a:lstStyle/>
        <a:p>
          <a:endParaRPr lang="en-GB"/>
        </a:p>
      </dgm:t>
    </dgm:pt>
    <dgm:pt modelId="{BD83A110-B9EB-4CD3-9A20-8BE065F9A080}" type="sibTrans" cxnId="{923C071C-4150-40F7-8AB7-FD9A06EBCA94}">
      <dgm:prSet/>
      <dgm:spPr/>
      <dgm:t>
        <a:bodyPr/>
        <a:lstStyle/>
        <a:p>
          <a:endParaRPr lang="en-GB"/>
        </a:p>
      </dgm:t>
    </dgm:pt>
    <dgm:pt modelId="{066B40DD-17D9-4B7B-A330-73518C9563F0}">
      <dgm:prSet phldrT="[Text]"/>
      <dgm:spPr/>
      <dgm:t>
        <a:bodyPr/>
        <a:lstStyle/>
        <a:p>
          <a:r>
            <a:rPr lang="en-GB" dirty="0"/>
            <a:t>Wythenshawe </a:t>
          </a:r>
        </a:p>
        <a:p>
          <a:r>
            <a:rPr lang="en-GB" dirty="0"/>
            <a:t>14:00hrs</a:t>
          </a:r>
        </a:p>
      </dgm:t>
    </dgm:pt>
    <dgm:pt modelId="{8911A016-66B7-4156-9704-E799FB56A791}" type="parTrans" cxnId="{4AE3B7AA-AC19-44F8-9643-740653409C4E}">
      <dgm:prSet/>
      <dgm:spPr/>
      <dgm:t>
        <a:bodyPr/>
        <a:lstStyle/>
        <a:p>
          <a:endParaRPr lang="en-GB"/>
        </a:p>
      </dgm:t>
    </dgm:pt>
    <dgm:pt modelId="{DE1ADF39-A1E3-4ACE-B0FE-F234EAD3FEC0}" type="sibTrans" cxnId="{4AE3B7AA-AC19-44F8-9643-740653409C4E}">
      <dgm:prSet/>
      <dgm:spPr/>
      <dgm:t>
        <a:bodyPr/>
        <a:lstStyle/>
        <a:p>
          <a:endParaRPr lang="en-GB"/>
        </a:p>
      </dgm:t>
    </dgm:pt>
    <dgm:pt modelId="{E476B427-52CB-4654-B097-5827953097F5}" type="pres">
      <dgm:prSet presAssocID="{27D6D3E8-FA20-4D39-B7B1-BA98DB17053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656FD36-D48F-48A3-BEDD-3EA323D75BB0}" type="pres">
      <dgm:prSet presAssocID="{27D6D3E8-FA20-4D39-B7B1-BA98DB17053F}" presName="matrix" presStyleCnt="0"/>
      <dgm:spPr/>
    </dgm:pt>
    <dgm:pt modelId="{C5286525-2A8C-47AF-AA4F-D2AD6E728D81}" type="pres">
      <dgm:prSet presAssocID="{27D6D3E8-FA20-4D39-B7B1-BA98DB17053F}" presName="tile1" presStyleLbl="node1" presStyleIdx="0" presStyleCnt="4"/>
      <dgm:spPr/>
    </dgm:pt>
    <dgm:pt modelId="{B70AB6CF-032F-4230-BAA5-FF9193A20CEC}" type="pres">
      <dgm:prSet presAssocID="{27D6D3E8-FA20-4D39-B7B1-BA98DB17053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B12B4C9-41E5-4796-B660-4AE3603C0F81}" type="pres">
      <dgm:prSet presAssocID="{27D6D3E8-FA20-4D39-B7B1-BA98DB17053F}" presName="tile2" presStyleLbl="node1" presStyleIdx="1" presStyleCnt="4"/>
      <dgm:spPr/>
    </dgm:pt>
    <dgm:pt modelId="{2D169287-8150-43F2-A440-D8042E0E0107}" type="pres">
      <dgm:prSet presAssocID="{27D6D3E8-FA20-4D39-B7B1-BA98DB17053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CF7FB27-2B92-47D1-A485-68DA8ADD2767}" type="pres">
      <dgm:prSet presAssocID="{27D6D3E8-FA20-4D39-B7B1-BA98DB17053F}" presName="tile3" presStyleLbl="node1" presStyleIdx="2" presStyleCnt="4" custLinFactNeighborY="0"/>
      <dgm:spPr/>
    </dgm:pt>
    <dgm:pt modelId="{25329303-1638-4F59-8309-8DCDD657EF8C}" type="pres">
      <dgm:prSet presAssocID="{27D6D3E8-FA20-4D39-B7B1-BA98DB17053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1BD1361-4955-4847-A073-A7FC2C03A5FE}" type="pres">
      <dgm:prSet presAssocID="{27D6D3E8-FA20-4D39-B7B1-BA98DB17053F}" presName="tile4" presStyleLbl="node1" presStyleIdx="3" presStyleCnt="4"/>
      <dgm:spPr/>
    </dgm:pt>
    <dgm:pt modelId="{822548BA-CE45-4A5A-8D13-0AA60CB72F28}" type="pres">
      <dgm:prSet presAssocID="{27D6D3E8-FA20-4D39-B7B1-BA98DB17053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C8CBCED-B7FE-461A-A395-1D0BDACF287A}" type="pres">
      <dgm:prSet presAssocID="{27D6D3E8-FA20-4D39-B7B1-BA98DB17053F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B15F2301-02BD-48BA-9A37-4984D4A626AD}" type="presOf" srcId="{066B40DD-17D9-4B7B-A330-73518C9563F0}" destId="{4CF7FB27-2B92-47D1-A485-68DA8ADD2767}" srcOrd="0" destOrd="0" presId="urn:microsoft.com/office/officeart/2005/8/layout/matrix1"/>
    <dgm:cxn modelId="{923C071C-4150-40F7-8AB7-FD9A06EBCA94}" srcId="{6C37B456-7A17-4107-9F5E-7C6E0C7E7020}" destId="{CC4C7841-EEEC-4DC4-8025-72491DC2C76A}" srcOrd="1" destOrd="0" parTransId="{754E1BFC-0975-4D3E-A989-C1FB8D624AD1}" sibTransId="{BD83A110-B9EB-4CD3-9A20-8BE065F9A080}"/>
    <dgm:cxn modelId="{B156FD1D-DD18-41E6-AB55-D4A2CD21B30E}" type="presOf" srcId="{6C37B456-7A17-4107-9F5E-7C6E0C7E7020}" destId="{4C8CBCED-B7FE-461A-A395-1D0BDACF287A}" srcOrd="0" destOrd="0" presId="urn:microsoft.com/office/officeart/2005/8/layout/matrix1"/>
    <dgm:cxn modelId="{57598E36-D6D2-4FDA-9C4F-240FDC386C00}" type="presOf" srcId="{CC4C7841-EEEC-4DC4-8025-72491DC2C76A}" destId="{2D169287-8150-43F2-A440-D8042E0E0107}" srcOrd="1" destOrd="0" presId="urn:microsoft.com/office/officeart/2005/8/layout/matrix1"/>
    <dgm:cxn modelId="{E769523A-EE03-44FD-99C4-B76082A275FB}" type="presOf" srcId="{27D6D3E8-FA20-4D39-B7B1-BA98DB17053F}" destId="{E476B427-52CB-4654-B097-5827953097F5}" srcOrd="0" destOrd="0" presId="urn:microsoft.com/office/officeart/2005/8/layout/matrix1"/>
    <dgm:cxn modelId="{5001284D-D941-4544-A1DE-8AFC9EDD8D5B}" type="presOf" srcId="{FD944BA1-91D9-422D-B365-FD51E546E032}" destId="{C5286525-2A8C-47AF-AA4F-D2AD6E728D81}" srcOrd="0" destOrd="0" presId="urn:microsoft.com/office/officeart/2005/8/layout/matrix1"/>
    <dgm:cxn modelId="{5307D77B-E30B-4E66-802B-8802B6C83CBB}" type="presOf" srcId="{066B40DD-17D9-4B7B-A330-73518C9563F0}" destId="{25329303-1638-4F59-8309-8DCDD657EF8C}" srcOrd="1" destOrd="0" presId="urn:microsoft.com/office/officeart/2005/8/layout/matrix1"/>
    <dgm:cxn modelId="{4AE3B7AA-AC19-44F8-9643-740653409C4E}" srcId="{6C37B456-7A17-4107-9F5E-7C6E0C7E7020}" destId="{066B40DD-17D9-4B7B-A330-73518C9563F0}" srcOrd="2" destOrd="0" parTransId="{8911A016-66B7-4156-9704-E799FB56A791}" sibTransId="{DE1ADF39-A1E3-4ACE-B0FE-F234EAD3FEC0}"/>
    <dgm:cxn modelId="{A67A92C9-AFE7-4301-AEDA-EB477668B5FC}" srcId="{6C37B456-7A17-4107-9F5E-7C6E0C7E7020}" destId="{FD944BA1-91D9-422D-B365-FD51E546E032}" srcOrd="0" destOrd="0" parTransId="{75DCBCE0-5AF7-4A2F-9493-FB8B185A406D}" sibTransId="{20ECA7BB-878A-48A7-A8A4-348E34841418}"/>
    <dgm:cxn modelId="{FD4509CC-5E90-4AAA-ABBD-60FF074BE633}" srcId="{27D6D3E8-FA20-4D39-B7B1-BA98DB17053F}" destId="{6C37B456-7A17-4107-9F5E-7C6E0C7E7020}" srcOrd="0" destOrd="0" parTransId="{7F81F3B1-EE87-46F3-9B39-08B2FF42C44C}" sibTransId="{FED3E086-C904-48D9-8111-CED79C7445DE}"/>
    <dgm:cxn modelId="{112649DE-3CA9-4987-B42E-E2626CCFB60D}" type="presOf" srcId="{CC4C7841-EEEC-4DC4-8025-72491DC2C76A}" destId="{CB12B4C9-41E5-4796-B660-4AE3603C0F81}" srcOrd="0" destOrd="0" presId="urn:microsoft.com/office/officeart/2005/8/layout/matrix1"/>
    <dgm:cxn modelId="{A3636FE9-BAE3-41D1-BDB3-73F84616E12E}" type="presOf" srcId="{FD944BA1-91D9-422D-B365-FD51E546E032}" destId="{B70AB6CF-032F-4230-BAA5-FF9193A20CEC}" srcOrd="1" destOrd="0" presId="urn:microsoft.com/office/officeart/2005/8/layout/matrix1"/>
    <dgm:cxn modelId="{4F4CA1A9-2A97-4C5D-99BF-29B1CDDB802D}" type="presParOf" srcId="{E476B427-52CB-4654-B097-5827953097F5}" destId="{1656FD36-D48F-48A3-BEDD-3EA323D75BB0}" srcOrd="0" destOrd="0" presId="urn:microsoft.com/office/officeart/2005/8/layout/matrix1"/>
    <dgm:cxn modelId="{4176CD6F-843F-439A-B6FD-BE9771842486}" type="presParOf" srcId="{1656FD36-D48F-48A3-BEDD-3EA323D75BB0}" destId="{C5286525-2A8C-47AF-AA4F-D2AD6E728D81}" srcOrd="0" destOrd="0" presId="urn:microsoft.com/office/officeart/2005/8/layout/matrix1"/>
    <dgm:cxn modelId="{D22E08D5-33D6-4D61-BFC9-C30FA8A2F1F2}" type="presParOf" srcId="{1656FD36-D48F-48A3-BEDD-3EA323D75BB0}" destId="{B70AB6CF-032F-4230-BAA5-FF9193A20CEC}" srcOrd="1" destOrd="0" presId="urn:microsoft.com/office/officeart/2005/8/layout/matrix1"/>
    <dgm:cxn modelId="{4038B92F-B216-468A-B5A2-4F534ED54DCD}" type="presParOf" srcId="{1656FD36-D48F-48A3-BEDD-3EA323D75BB0}" destId="{CB12B4C9-41E5-4796-B660-4AE3603C0F81}" srcOrd="2" destOrd="0" presId="urn:microsoft.com/office/officeart/2005/8/layout/matrix1"/>
    <dgm:cxn modelId="{704CB96F-F0B1-4416-8A6A-C051C84CB2F6}" type="presParOf" srcId="{1656FD36-D48F-48A3-BEDD-3EA323D75BB0}" destId="{2D169287-8150-43F2-A440-D8042E0E0107}" srcOrd="3" destOrd="0" presId="urn:microsoft.com/office/officeart/2005/8/layout/matrix1"/>
    <dgm:cxn modelId="{3B8B74C0-C634-4CCB-A223-C46E59C527C3}" type="presParOf" srcId="{1656FD36-D48F-48A3-BEDD-3EA323D75BB0}" destId="{4CF7FB27-2B92-47D1-A485-68DA8ADD2767}" srcOrd="4" destOrd="0" presId="urn:microsoft.com/office/officeart/2005/8/layout/matrix1"/>
    <dgm:cxn modelId="{66DDBBA6-22C4-4365-A75E-01A30555F295}" type="presParOf" srcId="{1656FD36-D48F-48A3-BEDD-3EA323D75BB0}" destId="{25329303-1638-4F59-8309-8DCDD657EF8C}" srcOrd="5" destOrd="0" presId="urn:microsoft.com/office/officeart/2005/8/layout/matrix1"/>
    <dgm:cxn modelId="{FDCEF9FE-A023-429F-A125-26E62C86DBA9}" type="presParOf" srcId="{1656FD36-D48F-48A3-BEDD-3EA323D75BB0}" destId="{61BD1361-4955-4847-A073-A7FC2C03A5FE}" srcOrd="6" destOrd="0" presId="urn:microsoft.com/office/officeart/2005/8/layout/matrix1"/>
    <dgm:cxn modelId="{A5AF0511-5EC9-4E47-927E-05A8990FE875}" type="presParOf" srcId="{1656FD36-D48F-48A3-BEDD-3EA323D75BB0}" destId="{822548BA-CE45-4A5A-8D13-0AA60CB72F28}" srcOrd="7" destOrd="0" presId="urn:microsoft.com/office/officeart/2005/8/layout/matrix1"/>
    <dgm:cxn modelId="{5EA96963-C91F-4D0E-AA18-DA0245627196}" type="presParOf" srcId="{E476B427-52CB-4654-B097-5827953097F5}" destId="{4C8CBCED-B7FE-461A-A395-1D0BDACF28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86525-2A8C-47AF-AA4F-D2AD6E728D81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NMGH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11:30hrs</a:t>
          </a:r>
        </a:p>
      </dsp:txBody>
      <dsp:txXfrm rot="5400000">
        <a:off x="-1" y="1"/>
        <a:ext cx="4064000" cy="2032000"/>
      </dsp:txXfrm>
    </dsp:sp>
    <dsp:sp modelId="{CB12B4C9-41E5-4796-B660-4AE3603C0F81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MRI 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12:45hrs </a:t>
          </a:r>
        </a:p>
      </dsp:txBody>
      <dsp:txXfrm>
        <a:off x="4064000" y="0"/>
        <a:ext cx="4064000" cy="2032000"/>
      </dsp:txXfrm>
    </dsp:sp>
    <dsp:sp modelId="{4CF7FB27-2B92-47D1-A485-68DA8ADD2767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Wythenshawe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14:00hrs</a:t>
          </a:r>
        </a:p>
      </dsp:txBody>
      <dsp:txXfrm rot="10800000">
        <a:off x="0" y="3386666"/>
        <a:ext cx="4064000" cy="2032000"/>
      </dsp:txXfrm>
    </dsp:sp>
    <dsp:sp modelId="{61BD1361-4955-4847-A073-A7FC2C03A5FE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CBCED-B7FE-461A-A395-1D0BDACF287A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System </a:t>
          </a:r>
          <a:r>
            <a:rPr lang="en-GB" sz="2300" kern="1200"/>
            <a:t>discharge leads </a:t>
          </a:r>
          <a:r>
            <a:rPr lang="en-GB" sz="2300" kern="1200" dirty="0"/>
            <a:t>to chair meetings</a:t>
          </a:r>
        </a:p>
      </dsp:txBody>
      <dsp:txXfrm>
        <a:off x="2910928" y="2098129"/>
        <a:ext cx="2306142" cy="1222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0239-B8FF-4FA2-B2A8-11BA314AD9A9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1F391-0AB9-4501-A1A7-E07FF40C9B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97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1F391-0AB9-4501-A1A7-E07FF40C9B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98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1F391-0AB9-4501-A1A7-E07FF40C9B3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56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D69C9DBB-6ADF-4FAB-A77D-E19FDF07AFEB}"/>
              </a:ext>
            </a:extLst>
          </p:cNvPr>
          <p:cNvGrpSpPr/>
          <p:nvPr userDrawn="1"/>
        </p:nvGrpSpPr>
        <p:grpSpPr>
          <a:xfrm>
            <a:off x="258768" y="190500"/>
            <a:ext cx="11674462" cy="6057880"/>
            <a:chOff x="288939" y="311687"/>
            <a:chExt cx="11607567" cy="623809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B2EA846-785D-40F5-95DD-488BB7459C7C}"/>
                </a:ext>
              </a:extLst>
            </p:cNvPr>
            <p:cNvSpPr/>
            <p:nvPr/>
          </p:nvSpPr>
          <p:spPr>
            <a:xfrm>
              <a:off x="288939" y="542764"/>
              <a:ext cx="11607024" cy="60070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39" name="Right Triangle 38">
              <a:extLst>
                <a:ext uri="{FF2B5EF4-FFF2-40B4-BE49-F238E27FC236}">
                  <a16:creationId xmlns:a16="http://schemas.microsoft.com/office/drawing/2014/main" id="{11F639EC-95BA-40FE-8518-4D289E6BF352}"/>
                </a:ext>
              </a:extLst>
            </p:cNvPr>
            <p:cNvSpPr/>
            <p:nvPr/>
          </p:nvSpPr>
          <p:spPr>
            <a:xfrm rot="5400000" flipH="1" flipV="1">
              <a:off x="5983069" y="-5360451"/>
              <a:ext cx="241300" cy="115855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35AA2C3-D788-48FF-A6CB-77CA24892C8A}"/>
              </a:ext>
            </a:extLst>
          </p:cNvPr>
          <p:cNvSpPr txBox="1"/>
          <p:nvPr userDrawn="1"/>
        </p:nvSpPr>
        <p:spPr>
          <a:xfrm>
            <a:off x="871415" y="1328974"/>
            <a:ext cx="1044916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0" dirty="0">
                <a:solidFill>
                  <a:schemeClr val="bg1">
                    <a:lumMod val="50000"/>
                  </a:schemeClr>
                </a:solidFill>
              </a:rPr>
              <a:t>Resilient Discharge Programme</a:t>
            </a:r>
            <a:endParaRPr lang="en-US" sz="4000" b="0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2893F667-2518-4722-AEB0-B02E6A26DE8B}"/>
              </a:ext>
            </a:extLst>
          </p:cNvPr>
          <p:cNvSpPr/>
          <p:nvPr userDrawn="1"/>
        </p:nvSpPr>
        <p:spPr>
          <a:xfrm rot="16200000">
            <a:off x="-481091" y="2696166"/>
            <a:ext cx="2606041" cy="97878"/>
          </a:xfrm>
          <a:prstGeom prst="trapezoi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ACA90DFB-7FFC-4A97-A1C9-6309F5B924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7" y="1486475"/>
            <a:ext cx="4761905" cy="47619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A4F3C7-0A1B-4306-A5A6-5969D11432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  <p:pic>
        <p:nvPicPr>
          <p:cNvPr id="17" name="Picture 16" descr="Manchester Local Care Organisation">
            <a:extLst>
              <a:ext uri="{FF2B5EF4-FFF2-40B4-BE49-F238E27FC236}">
                <a16:creationId xmlns:a16="http://schemas.microsoft.com/office/drawing/2014/main" id="{3C6C80A4-575B-4DCA-ACF6-8B9908D47E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51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C7B00-9D8A-41D9-A0D7-2A8AA323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F547-EEC4-4EC0-BA6B-F62944DF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304CF-D182-4220-94CC-B5EE4CFB5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67AC6-D997-4C0B-A540-8549CCED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4E697-807A-411F-B2E8-AEC1DCDD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3B273-DBC5-4119-BB36-F800DE5D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D7D6E-1604-402A-B68F-53F4E2B4B6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78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EEDA-EF16-47ED-9692-04953CF1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155EFE-6F93-4525-AB8E-A6384CC2F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D85B4-2267-4123-86C0-E06191097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DF09A-E5FF-4C7A-862C-E540E532F4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6BF60-7D9B-4E31-ABB8-13CEB1A7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B390D-65E9-4E5D-B823-F32DAA36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D7D6E-1604-402A-B68F-53F4E2B4B6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0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rgbClr val="80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>
            <a:solidFill>
              <a:srgbClr val="80539D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C6B0EC-E9D0-47DD-B3B0-F121933B6C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2CF87B4-BFD3-4E8B-A1B5-59DFE17B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1" y="6450091"/>
            <a:ext cx="4664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9ED7D6E-1604-402A-B68F-53F4E2B4B6A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9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EDE1C06-CE07-4352-9261-849A99D437DB}"/>
              </a:ext>
            </a:extLst>
          </p:cNvPr>
          <p:cNvSpPr txBox="1"/>
          <p:nvPr userDrawn="1"/>
        </p:nvSpPr>
        <p:spPr>
          <a:xfrm>
            <a:off x="294164" y="437227"/>
            <a:ext cx="1044916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Resilient Discharge Programme</a:t>
            </a:r>
            <a:endParaRPr lang="en-US" sz="1800" b="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A3C3C6-88C7-46C5-B5BB-97D823E508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00EF3944-26F0-4EBA-A1F9-04852500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1" y="6450091"/>
            <a:ext cx="4664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9ED7D6E-1604-402A-B68F-53F4E2B4B6A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9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D0B895DD-B76A-4E00-AEC2-D0AE35FB6B28}"/>
              </a:ext>
            </a:extLst>
          </p:cNvPr>
          <p:cNvSpPr/>
          <p:nvPr userDrawn="1"/>
        </p:nvSpPr>
        <p:spPr>
          <a:xfrm rot="16200000">
            <a:off x="-24558" y="790688"/>
            <a:ext cx="640862" cy="50800"/>
          </a:xfrm>
          <a:prstGeom prst="trapezoi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C3AE44-91C7-499C-BA60-C0B33742FA08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Picture 12" descr="Manchester Local Care Organisation">
            <a:extLst>
              <a:ext uri="{FF2B5EF4-FFF2-40B4-BE49-F238E27FC236}">
                <a16:creationId xmlns:a16="http://schemas.microsoft.com/office/drawing/2014/main" id="{0BABE7CB-1EC3-4FCD-B4D3-757D52D788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F4B308E-1F10-4700-9252-F84BA6BC55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73584BB-D510-4F87-BEEC-5DC5FB4D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1" y="6450091"/>
            <a:ext cx="46645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9ED7D6E-1604-402A-B68F-53F4E2B4B6A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84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4AFA58F-640F-4E1C-8999-7181AFE27341}"/>
              </a:ext>
            </a:extLst>
          </p:cNvPr>
          <p:cNvGrpSpPr/>
          <p:nvPr userDrawn="1"/>
        </p:nvGrpSpPr>
        <p:grpSpPr>
          <a:xfrm>
            <a:off x="258768" y="257174"/>
            <a:ext cx="11674462" cy="6086455"/>
            <a:chOff x="288939" y="311687"/>
            <a:chExt cx="11607567" cy="623809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854E4A7-5E4B-41E7-A306-421C6A58D1CF}"/>
                </a:ext>
              </a:extLst>
            </p:cNvPr>
            <p:cNvSpPr/>
            <p:nvPr/>
          </p:nvSpPr>
          <p:spPr>
            <a:xfrm>
              <a:off x="288939" y="542764"/>
              <a:ext cx="11607024" cy="60070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8386A990-9865-447A-99D0-398A6EEB101A}"/>
                </a:ext>
              </a:extLst>
            </p:cNvPr>
            <p:cNvSpPr/>
            <p:nvPr/>
          </p:nvSpPr>
          <p:spPr>
            <a:xfrm rot="5400000" flipH="1" flipV="1">
              <a:off x="5983069" y="-5360451"/>
              <a:ext cx="241300" cy="115855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pic>
        <p:nvPicPr>
          <p:cNvPr id="11" name="Picture 10" descr="Manchester Local Care Organisation">
            <a:extLst>
              <a:ext uri="{FF2B5EF4-FFF2-40B4-BE49-F238E27FC236}">
                <a16:creationId xmlns:a16="http://schemas.microsoft.com/office/drawing/2014/main" id="{D7539E47-672A-4A3A-831F-3FF408BC1A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50372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phic 11" descr="Help">
            <a:extLst>
              <a:ext uri="{FF2B5EF4-FFF2-40B4-BE49-F238E27FC236}">
                <a16:creationId xmlns:a16="http://schemas.microsoft.com/office/drawing/2014/main" id="{2E596D8D-0F8C-4ED6-A73D-C090FFB1EF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6984" y="2172369"/>
            <a:ext cx="2689959" cy="2689959"/>
          </a:xfrm>
          <a:prstGeom prst="rect">
            <a:avLst/>
          </a:prstGeom>
        </p:spPr>
      </p:pic>
      <p:sp>
        <p:nvSpPr>
          <p:cNvPr id="13" name="Trapezoid 12">
            <a:extLst>
              <a:ext uri="{FF2B5EF4-FFF2-40B4-BE49-F238E27FC236}">
                <a16:creationId xmlns:a16="http://schemas.microsoft.com/office/drawing/2014/main" id="{A46AED93-2285-486C-80F9-748AB3EC4F91}"/>
              </a:ext>
            </a:extLst>
          </p:cNvPr>
          <p:cNvSpPr/>
          <p:nvPr userDrawn="1"/>
        </p:nvSpPr>
        <p:spPr>
          <a:xfrm rot="16200000">
            <a:off x="2961303" y="3459140"/>
            <a:ext cx="2007701" cy="116418"/>
          </a:xfrm>
          <a:prstGeom prst="trapezoid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18EBE1-B5F9-4549-921E-7472B94434E3}"/>
              </a:ext>
            </a:extLst>
          </p:cNvPr>
          <p:cNvSpPr txBox="1"/>
          <p:nvPr userDrawn="1"/>
        </p:nvSpPr>
        <p:spPr>
          <a:xfrm rot="10800000" flipH="1" flipV="1">
            <a:off x="4323707" y="2828835"/>
            <a:ext cx="6983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/>
              <a:t>Any questions?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B7F0CB2-3E37-4773-A26A-920EA840606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20FD9C-C15A-43FE-B149-035A31101489}"/>
              </a:ext>
            </a:extLst>
          </p:cNvPr>
          <p:cNvCxnSpPr/>
          <p:nvPr userDrawn="1"/>
        </p:nvCxnSpPr>
        <p:spPr>
          <a:xfrm>
            <a:off x="159391" y="6411991"/>
            <a:ext cx="11803738" cy="0"/>
          </a:xfrm>
          <a:prstGeom prst="line">
            <a:avLst/>
          </a:prstGeom>
          <a:ln w="12700">
            <a:solidFill>
              <a:srgbClr val="8053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Manchester Local Care Organisation">
            <a:extLst>
              <a:ext uri="{FF2B5EF4-FFF2-40B4-BE49-F238E27FC236}">
                <a16:creationId xmlns:a16="http://schemas.microsoft.com/office/drawing/2014/main" id="{37EF12F8-11AB-42B9-9744-5A69E9E6D7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50372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A4D31-2C3A-4B30-8A88-27799B9E349E}"/>
              </a:ext>
            </a:extLst>
          </p:cNvPr>
          <p:cNvGrpSpPr/>
          <p:nvPr userDrawn="1"/>
        </p:nvGrpSpPr>
        <p:grpSpPr>
          <a:xfrm>
            <a:off x="258768" y="257174"/>
            <a:ext cx="11674462" cy="6086455"/>
            <a:chOff x="288939" y="311687"/>
            <a:chExt cx="11607567" cy="623809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9FA726-E491-46DC-860F-D74F8C607AD1}"/>
                </a:ext>
              </a:extLst>
            </p:cNvPr>
            <p:cNvSpPr/>
            <p:nvPr/>
          </p:nvSpPr>
          <p:spPr>
            <a:xfrm>
              <a:off x="288939" y="542764"/>
              <a:ext cx="11607024" cy="60070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02C30B9B-F7A9-40E2-B850-97255260A521}"/>
                </a:ext>
              </a:extLst>
            </p:cNvPr>
            <p:cNvSpPr/>
            <p:nvPr/>
          </p:nvSpPr>
          <p:spPr>
            <a:xfrm rot="5400000" flipH="1" flipV="1">
              <a:off x="5983069" y="-5360451"/>
              <a:ext cx="241300" cy="115855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6" name="Trapezoid 15">
            <a:extLst>
              <a:ext uri="{FF2B5EF4-FFF2-40B4-BE49-F238E27FC236}">
                <a16:creationId xmlns:a16="http://schemas.microsoft.com/office/drawing/2014/main" id="{EF9BC0DF-DDB8-422D-BDCE-7AC5F53D654B}"/>
              </a:ext>
            </a:extLst>
          </p:cNvPr>
          <p:cNvSpPr/>
          <p:nvPr userDrawn="1"/>
        </p:nvSpPr>
        <p:spPr>
          <a:xfrm rot="16200000">
            <a:off x="2961305" y="3459140"/>
            <a:ext cx="2007701" cy="116418"/>
          </a:xfrm>
          <a:prstGeom prst="trapezoid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3EB52F-C72E-4161-B77F-126628B7360B}"/>
              </a:ext>
            </a:extLst>
          </p:cNvPr>
          <p:cNvSpPr/>
          <p:nvPr userDrawn="1"/>
        </p:nvSpPr>
        <p:spPr>
          <a:xfrm>
            <a:off x="1409700" y="2438400"/>
            <a:ext cx="2114550" cy="2152649"/>
          </a:xfrm>
          <a:prstGeom prst="ellipse">
            <a:avLst/>
          </a:prstGeom>
          <a:solidFill>
            <a:srgbClr val="80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C754AF6E-AF5A-4FBC-8465-5FDE9357F2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6" y="2609850"/>
            <a:ext cx="1803950" cy="1803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1B5B6DC-9301-40E6-A803-F9652D45C1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2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20FD9C-C15A-43FE-B149-035A31101489}"/>
              </a:ext>
            </a:extLst>
          </p:cNvPr>
          <p:cNvCxnSpPr/>
          <p:nvPr userDrawn="1"/>
        </p:nvCxnSpPr>
        <p:spPr>
          <a:xfrm>
            <a:off x="159391" y="6411991"/>
            <a:ext cx="11803738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Manchester Local Care Organisation">
            <a:extLst>
              <a:ext uri="{FF2B5EF4-FFF2-40B4-BE49-F238E27FC236}">
                <a16:creationId xmlns:a16="http://schemas.microsoft.com/office/drawing/2014/main" id="{37EF12F8-11AB-42B9-9744-5A69E9E6D7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50372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A4D31-2C3A-4B30-8A88-27799B9E349E}"/>
              </a:ext>
            </a:extLst>
          </p:cNvPr>
          <p:cNvGrpSpPr/>
          <p:nvPr userDrawn="1"/>
        </p:nvGrpSpPr>
        <p:grpSpPr>
          <a:xfrm>
            <a:off x="258768" y="257174"/>
            <a:ext cx="11674462" cy="6086455"/>
            <a:chOff x="288939" y="311687"/>
            <a:chExt cx="11607567" cy="623809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9FA726-E491-46DC-860F-D74F8C607AD1}"/>
                </a:ext>
              </a:extLst>
            </p:cNvPr>
            <p:cNvSpPr/>
            <p:nvPr/>
          </p:nvSpPr>
          <p:spPr>
            <a:xfrm>
              <a:off x="288939" y="542764"/>
              <a:ext cx="11607024" cy="60070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02C30B9B-F7A9-40E2-B850-97255260A521}"/>
                </a:ext>
              </a:extLst>
            </p:cNvPr>
            <p:cNvSpPr/>
            <p:nvPr/>
          </p:nvSpPr>
          <p:spPr>
            <a:xfrm rot="5400000" flipH="1" flipV="1">
              <a:off x="5983069" y="-5360451"/>
              <a:ext cx="241300" cy="115855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6" name="Trapezoid 15">
            <a:extLst>
              <a:ext uri="{FF2B5EF4-FFF2-40B4-BE49-F238E27FC236}">
                <a16:creationId xmlns:a16="http://schemas.microsoft.com/office/drawing/2014/main" id="{EF9BC0DF-DDB8-422D-BDCE-7AC5F53D654B}"/>
              </a:ext>
            </a:extLst>
          </p:cNvPr>
          <p:cNvSpPr/>
          <p:nvPr userDrawn="1"/>
        </p:nvSpPr>
        <p:spPr>
          <a:xfrm rot="16200000">
            <a:off x="2961305" y="3459140"/>
            <a:ext cx="2007701" cy="116418"/>
          </a:xfrm>
          <a:prstGeom prst="trapezoid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3EB52F-C72E-4161-B77F-126628B7360B}"/>
              </a:ext>
            </a:extLst>
          </p:cNvPr>
          <p:cNvSpPr/>
          <p:nvPr userDrawn="1"/>
        </p:nvSpPr>
        <p:spPr>
          <a:xfrm>
            <a:off x="1409700" y="2438400"/>
            <a:ext cx="2114550" cy="215264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C754AF6E-AF5A-4FBC-8465-5FDE9357F2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6" y="2609850"/>
            <a:ext cx="1803950" cy="1803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F9C0E4F-D472-4BFB-9728-09A43BFC44C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19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20FD9C-C15A-43FE-B149-035A31101489}"/>
              </a:ext>
            </a:extLst>
          </p:cNvPr>
          <p:cNvCxnSpPr/>
          <p:nvPr userDrawn="1"/>
        </p:nvCxnSpPr>
        <p:spPr>
          <a:xfrm>
            <a:off x="159391" y="6450091"/>
            <a:ext cx="11803738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Manchester Local Care Organisation">
            <a:extLst>
              <a:ext uri="{FF2B5EF4-FFF2-40B4-BE49-F238E27FC236}">
                <a16:creationId xmlns:a16="http://schemas.microsoft.com/office/drawing/2014/main" id="{37EF12F8-11AB-42B9-9744-5A69E9E6D7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91" y="6484676"/>
            <a:ext cx="1668363" cy="342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ADA4D31-2C3A-4B30-8A88-27799B9E349E}"/>
              </a:ext>
            </a:extLst>
          </p:cNvPr>
          <p:cNvGrpSpPr/>
          <p:nvPr userDrawn="1"/>
        </p:nvGrpSpPr>
        <p:grpSpPr>
          <a:xfrm>
            <a:off x="258768" y="257174"/>
            <a:ext cx="11674462" cy="6086455"/>
            <a:chOff x="288939" y="311687"/>
            <a:chExt cx="11607567" cy="623809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9FA726-E491-46DC-860F-D74F8C607AD1}"/>
                </a:ext>
              </a:extLst>
            </p:cNvPr>
            <p:cNvSpPr/>
            <p:nvPr/>
          </p:nvSpPr>
          <p:spPr>
            <a:xfrm>
              <a:off x="288939" y="542764"/>
              <a:ext cx="11607024" cy="60070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02C30B9B-F7A9-40E2-B850-97255260A521}"/>
                </a:ext>
              </a:extLst>
            </p:cNvPr>
            <p:cNvSpPr/>
            <p:nvPr/>
          </p:nvSpPr>
          <p:spPr>
            <a:xfrm rot="5400000" flipH="1" flipV="1">
              <a:off x="5983069" y="-5360451"/>
              <a:ext cx="241300" cy="115855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6" name="Trapezoid 15">
            <a:extLst>
              <a:ext uri="{FF2B5EF4-FFF2-40B4-BE49-F238E27FC236}">
                <a16:creationId xmlns:a16="http://schemas.microsoft.com/office/drawing/2014/main" id="{EF9BC0DF-DDB8-422D-BDCE-7AC5F53D654B}"/>
              </a:ext>
            </a:extLst>
          </p:cNvPr>
          <p:cNvSpPr/>
          <p:nvPr userDrawn="1"/>
        </p:nvSpPr>
        <p:spPr>
          <a:xfrm rot="16200000">
            <a:off x="2961304" y="3459140"/>
            <a:ext cx="2007701" cy="116418"/>
          </a:xfrm>
          <a:prstGeom prst="trapezoid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3EB52F-C72E-4161-B77F-126628B7360B}"/>
              </a:ext>
            </a:extLst>
          </p:cNvPr>
          <p:cNvSpPr/>
          <p:nvPr userDrawn="1"/>
        </p:nvSpPr>
        <p:spPr>
          <a:xfrm>
            <a:off x="1409700" y="2438400"/>
            <a:ext cx="2114550" cy="21526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C754AF6E-AF5A-4FBC-8465-5FDE9357F2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6" y="2609850"/>
            <a:ext cx="1803950" cy="1803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86F84A5-400B-436C-9104-85EBFA3C79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21614" y="6484676"/>
            <a:ext cx="1668364" cy="3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33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32B79B-8435-4682-BAE1-2190CF3062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D2FBE-6F88-41F8-99B2-323EABEFD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C66DB-FADF-4E88-B9F2-C59A4DC5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D7D6E-1604-402A-B68F-53F4E2B4B6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47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79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49" r:id="rId3"/>
    <p:sldLayoutId id="2147483660" r:id="rId4"/>
    <p:sldLayoutId id="2147483651" r:id="rId5"/>
    <p:sldLayoutId id="2147483663" r:id="rId6"/>
    <p:sldLayoutId id="2147483653" r:id="rId7"/>
    <p:sldLayoutId id="2147483661" r:id="rId8"/>
    <p:sldLayoutId id="2147483655" r:id="rId9"/>
    <p:sldLayoutId id="2147483656" r:id="rId10"/>
    <p:sldLayoutId id="214748365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3104149E-5552-4922-8A9A-C1E30CDB3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961" y="1737005"/>
            <a:ext cx="4152039" cy="400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5B5317-C582-4BF0-93B3-943DB6D2C166}"/>
              </a:ext>
            </a:extLst>
          </p:cNvPr>
          <p:cNvSpPr txBox="1"/>
          <p:nvPr/>
        </p:nvSpPr>
        <p:spPr>
          <a:xfrm>
            <a:off x="804409" y="1259440"/>
            <a:ext cx="9576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PTL Charter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1BFA38-89ED-4722-9392-F3B71A117746}"/>
              </a:ext>
            </a:extLst>
          </p:cNvPr>
          <p:cNvCxnSpPr>
            <a:cxnSpLocks/>
          </p:cNvCxnSpPr>
          <p:nvPr/>
        </p:nvCxnSpPr>
        <p:spPr>
          <a:xfrm>
            <a:off x="313823" y="992380"/>
            <a:ext cx="1164048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Manchester Local Care Organisation">
            <a:extLst>
              <a:ext uri="{FF2B5EF4-FFF2-40B4-BE49-F238E27FC236}">
                <a16:creationId xmlns:a16="http://schemas.microsoft.com/office/drawing/2014/main" id="{B1809A52-3026-4D5C-8F7E-121D084A9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789" y="279407"/>
            <a:ext cx="2576968" cy="528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CA4458-DABD-4CA0-909D-BA7D957880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1846" y="279407"/>
            <a:ext cx="2522466" cy="5288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750A2D-9820-351E-C702-46C02076AD46}"/>
              </a:ext>
            </a:extLst>
          </p:cNvPr>
          <p:cNvSpPr txBox="1"/>
          <p:nvPr/>
        </p:nvSpPr>
        <p:spPr>
          <a:xfrm>
            <a:off x="755999" y="5746943"/>
            <a:ext cx="7235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312783"/>
                </a:solidFill>
              </a:rPr>
              <a:t>September 2023</a:t>
            </a:r>
          </a:p>
          <a:p>
            <a:endParaRPr lang="en-GB" sz="3200" dirty="0">
              <a:solidFill>
                <a:srgbClr val="312783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E94BA5-ED4A-3F72-5B2C-F2412487C5F3}"/>
              </a:ext>
            </a:extLst>
          </p:cNvPr>
          <p:cNvSpPr/>
          <p:nvPr/>
        </p:nvSpPr>
        <p:spPr>
          <a:xfrm>
            <a:off x="755999" y="2930848"/>
            <a:ext cx="5657158" cy="2123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rgbClr val="002060"/>
                </a:solidFill>
              </a:rPr>
              <a:t>Purpose of this document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To describe ask of PTL attendees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To describe the purpose and structure of PTLs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</a:rPr>
              <a:t>To state the role of the system discharge co-ordinators.</a:t>
            </a:r>
          </a:p>
        </p:txBody>
      </p:sp>
    </p:spTree>
    <p:extLst>
      <p:ext uri="{BB962C8B-B14F-4D97-AF65-F5344CB8AC3E}">
        <p14:creationId xmlns:p14="http://schemas.microsoft.com/office/powerpoint/2010/main" val="228708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7E0C52-0A2D-48BB-B7E4-82A95C48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7D6E-1604-402A-B68F-53F4E2B4B6A4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AB5A5DD-A63E-4AAF-A42C-BFDF8AC61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8103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0BFBFBD-22EA-45FF-8EE5-00C4C04F1794}"/>
              </a:ext>
            </a:extLst>
          </p:cNvPr>
          <p:cNvSpPr txBox="1"/>
          <p:nvPr/>
        </p:nvSpPr>
        <p:spPr>
          <a:xfrm>
            <a:off x="323424" y="131272"/>
            <a:ext cx="11725684" cy="4801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80539D"/>
                </a:solidFill>
                <a:latin typeface="Calibri" panose="020F0502020204030204"/>
              </a:rPr>
              <a:t>Schedule of PTLs 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srgbClr val="80539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A89049-9D03-4FFD-834E-3539D690301F}"/>
              </a:ext>
            </a:extLst>
          </p:cNvPr>
          <p:cNvSpPr txBox="1"/>
          <p:nvPr/>
        </p:nvSpPr>
        <p:spPr>
          <a:xfrm>
            <a:off x="6559419" y="4730619"/>
            <a:ext cx="3259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TGH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10:30hrs</a:t>
            </a:r>
          </a:p>
        </p:txBody>
      </p:sp>
    </p:spTree>
    <p:extLst>
      <p:ext uri="{BB962C8B-B14F-4D97-AF65-F5344CB8AC3E}">
        <p14:creationId xmlns:p14="http://schemas.microsoft.com/office/powerpoint/2010/main" val="301131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E7D56B-DDAB-B1EE-F9BD-91F60A74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7D6E-1604-402A-B68F-53F4E2B4B6A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030E24-625B-DFDC-CC95-3A91022AA1AC}"/>
              </a:ext>
            </a:extLst>
          </p:cNvPr>
          <p:cNvSpPr txBox="1"/>
          <p:nvPr/>
        </p:nvSpPr>
        <p:spPr>
          <a:xfrm>
            <a:off x="269636" y="579508"/>
            <a:ext cx="11725684" cy="4801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80539D"/>
                </a:solidFill>
                <a:latin typeface="Calibri" panose="020F0502020204030204"/>
              </a:rPr>
              <a:t>The role of professionals attending PTLs 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srgbClr val="80539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4096AD-AE5B-7D2E-610D-982542574C39}"/>
              </a:ext>
            </a:extLst>
          </p:cNvPr>
          <p:cNvSpPr/>
          <p:nvPr/>
        </p:nvSpPr>
        <p:spPr>
          <a:xfrm>
            <a:off x="328372" y="2870636"/>
            <a:ext cx="3391659" cy="2569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Review </a:t>
            </a:r>
            <a:r>
              <a:rPr lang="en-GB" sz="1400" b="1" dirty="0">
                <a:solidFill>
                  <a:srgbClr val="002060"/>
                </a:solidFill>
              </a:rPr>
              <a:t>the most recent update </a:t>
            </a:r>
            <a:r>
              <a:rPr lang="en-GB" sz="1400" dirty="0">
                <a:solidFill>
                  <a:srgbClr val="002060"/>
                </a:solidFill>
              </a:rPr>
              <a:t>on every patient who they are supporting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Identify </a:t>
            </a:r>
            <a:r>
              <a:rPr lang="en-GB" sz="1400" b="1" dirty="0">
                <a:solidFill>
                  <a:srgbClr val="002060"/>
                </a:solidFill>
              </a:rPr>
              <a:t>the next action which they will complete </a:t>
            </a:r>
            <a:r>
              <a:rPr lang="en-GB" sz="1400" dirty="0">
                <a:solidFill>
                  <a:srgbClr val="002060"/>
                </a:solidFill>
              </a:rPr>
              <a:t>on the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Identify any support they will require, and flag these to appropriate colleagues </a:t>
            </a:r>
            <a:r>
              <a:rPr lang="en-GB" sz="1400" dirty="0">
                <a:solidFill>
                  <a:srgbClr val="002060"/>
                </a:solidFill>
              </a:rPr>
              <a:t>(this can be done on the PTL call, but it is a better use of time to do so in advance)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Update HIVE </a:t>
            </a:r>
            <a:r>
              <a:rPr lang="en-GB" sz="1400" dirty="0">
                <a:solidFill>
                  <a:srgbClr val="002060"/>
                </a:solidFill>
              </a:rPr>
              <a:t>with the most recent information </a:t>
            </a:r>
            <a:r>
              <a:rPr lang="en-GB" sz="1400" b="1" dirty="0">
                <a:solidFill>
                  <a:srgbClr val="002060"/>
                </a:solidFill>
              </a:rPr>
              <a:t> as part of BAU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D1363B-A761-7F29-D7C9-2C838F7B3A4D}"/>
              </a:ext>
            </a:extLst>
          </p:cNvPr>
          <p:cNvSpPr/>
          <p:nvPr/>
        </p:nvSpPr>
        <p:spPr>
          <a:xfrm>
            <a:off x="4424351" y="2870636"/>
            <a:ext cx="3391659" cy="2569883"/>
          </a:xfrm>
          <a:prstGeom prst="rect">
            <a:avLst/>
          </a:prstGeom>
          <a:solidFill>
            <a:srgbClr val="F4E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Contribute to making the PTL a </a:t>
            </a:r>
            <a:r>
              <a:rPr lang="en-GB" sz="1400" b="1" dirty="0">
                <a:solidFill>
                  <a:srgbClr val="002060"/>
                </a:solidFill>
              </a:rPr>
              <a:t>supportive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Provide an action focused update </a:t>
            </a:r>
            <a:r>
              <a:rPr lang="en-GB" sz="1400" dirty="0">
                <a:solidFill>
                  <a:srgbClr val="002060"/>
                </a:solidFill>
              </a:rPr>
              <a:t>on every patient they are responsible for.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Focus on </a:t>
            </a:r>
            <a:r>
              <a:rPr lang="en-GB" sz="1400" b="1" dirty="0">
                <a:solidFill>
                  <a:srgbClr val="002060"/>
                </a:solidFill>
              </a:rPr>
              <a:t>improving outcomes and maintaining patient safety</a:t>
            </a:r>
            <a:r>
              <a:rPr lang="en-GB" sz="1400" dirty="0">
                <a:solidFill>
                  <a:srgbClr val="002060"/>
                </a:solidFill>
              </a:rPr>
              <a:t> at all times.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Offer constructive comments </a:t>
            </a:r>
            <a:r>
              <a:rPr lang="en-GB" sz="1400" dirty="0">
                <a:solidFill>
                  <a:srgbClr val="002060"/>
                </a:solidFill>
              </a:rPr>
              <a:t>to colleagues on areas of 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Contribute to setting clear EDD </a:t>
            </a:r>
            <a:r>
              <a:rPr lang="en-GB" sz="1400" dirty="0">
                <a:solidFill>
                  <a:srgbClr val="002060"/>
                </a:solidFill>
              </a:rPr>
              <a:t>for all delays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3710CE-3E73-34DC-7C98-D14FBC464797}"/>
              </a:ext>
            </a:extLst>
          </p:cNvPr>
          <p:cNvSpPr/>
          <p:nvPr/>
        </p:nvSpPr>
        <p:spPr>
          <a:xfrm>
            <a:off x="8415183" y="2870636"/>
            <a:ext cx="3391659" cy="25698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Complete all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Update the Super PTL on HIVE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Provide any </a:t>
            </a:r>
            <a:r>
              <a:rPr lang="en-GB" sz="1400" b="1" dirty="0">
                <a:solidFill>
                  <a:srgbClr val="002060"/>
                </a:solidFill>
              </a:rPr>
              <a:t>briefings back to sites and teams</a:t>
            </a:r>
            <a:r>
              <a:rPr lang="en-GB" sz="1400" dirty="0">
                <a:solidFill>
                  <a:srgbClr val="002060"/>
                </a:solidFill>
              </a:rPr>
              <a:t> as requested on the call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Decide whether to escalate any operational issues </a:t>
            </a:r>
            <a:r>
              <a:rPr lang="en-GB" sz="1400" dirty="0">
                <a:solidFill>
                  <a:srgbClr val="002060"/>
                </a:solidFill>
              </a:rPr>
              <a:t>discussed on the call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88BAF8-CD86-FF40-FDC2-7DFE6195116D}"/>
              </a:ext>
            </a:extLst>
          </p:cNvPr>
          <p:cNvSpPr/>
          <p:nvPr/>
        </p:nvSpPr>
        <p:spPr>
          <a:xfrm>
            <a:off x="328372" y="2515657"/>
            <a:ext cx="3391659" cy="35703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Before a PTL…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993003-A948-4837-61BD-1B24887C90D8}"/>
              </a:ext>
            </a:extLst>
          </p:cNvPr>
          <p:cNvSpPr/>
          <p:nvPr/>
        </p:nvSpPr>
        <p:spPr>
          <a:xfrm>
            <a:off x="4424351" y="2513601"/>
            <a:ext cx="3391659" cy="35703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On the PTL…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58B807-D05D-12D5-B67E-598890DC9838}"/>
              </a:ext>
            </a:extLst>
          </p:cNvPr>
          <p:cNvSpPr/>
          <p:nvPr/>
        </p:nvSpPr>
        <p:spPr>
          <a:xfrm>
            <a:off x="8447374" y="2513601"/>
            <a:ext cx="3391659" cy="35703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After the PTL call…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9E43C7E-A3AC-9B77-1DF3-23DDB2F1988A}"/>
              </a:ext>
            </a:extLst>
          </p:cNvPr>
          <p:cNvSpPr/>
          <p:nvPr/>
        </p:nvSpPr>
        <p:spPr>
          <a:xfrm>
            <a:off x="3720031" y="4010472"/>
            <a:ext cx="672129" cy="357035"/>
          </a:xfrm>
          <a:prstGeom prst="rightArrow">
            <a:avLst/>
          </a:prstGeom>
          <a:solidFill>
            <a:srgbClr val="80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556D0B4C-FB6E-9820-04E5-7275AD71420B}"/>
              </a:ext>
            </a:extLst>
          </p:cNvPr>
          <p:cNvSpPr/>
          <p:nvPr/>
        </p:nvSpPr>
        <p:spPr>
          <a:xfrm>
            <a:off x="7816010" y="4010472"/>
            <a:ext cx="672129" cy="357035"/>
          </a:xfrm>
          <a:prstGeom prst="rightArrow">
            <a:avLst/>
          </a:prstGeom>
          <a:solidFill>
            <a:srgbClr val="80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59821E-DA71-67F1-9502-94140652CC92}"/>
              </a:ext>
            </a:extLst>
          </p:cNvPr>
          <p:cNvSpPr/>
          <p:nvPr/>
        </p:nvSpPr>
        <p:spPr>
          <a:xfrm>
            <a:off x="328372" y="1463413"/>
            <a:ext cx="11515580" cy="6427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Professionals attending PTLs should come to the sessions with </a:t>
            </a:r>
            <a:r>
              <a:rPr lang="en-GB" sz="1400" b="1" dirty="0">
                <a:solidFill>
                  <a:srgbClr val="002060"/>
                </a:solidFill>
              </a:rPr>
              <a:t>a clear understanding of their role in discharge and unblocking barriers to discharge.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Attendees should </a:t>
            </a:r>
            <a:r>
              <a:rPr lang="en-GB" sz="1400" b="1" dirty="0">
                <a:solidFill>
                  <a:srgbClr val="002060"/>
                </a:solidFill>
              </a:rPr>
              <a:t>use the flow management process on site to drive discharge</a:t>
            </a:r>
            <a:r>
              <a:rPr lang="en-GB" sz="1400" dirty="0">
                <a:solidFill>
                  <a:srgbClr val="002060"/>
                </a:solidFill>
              </a:rPr>
              <a:t>, and use PTLs to provide updates or raise requests for support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CC40AE-3535-B513-8215-A4C1C3B66AEC}"/>
              </a:ext>
            </a:extLst>
          </p:cNvPr>
          <p:cNvSpPr/>
          <p:nvPr/>
        </p:nvSpPr>
        <p:spPr>
          <a:xfrm>
            <a:off x="328372" y="5573058"/>
            <a:ext cx="11478470" cy="6987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002060"/>
                </a:solidFill>
              </a:rPr>
              <a:t>We are all responsible for making the PTL a supportive environment. This means that we help each to identify solutions, and we challenge each other to put patient safety first. </a:t>
            </a:r>
          </a:p>
        </p:txBody>
      </p:sp>
    </p:spTree>
    <p:extLst>
      <p:ext uri="{BB962C8B-B14F-4D97-AF65-F5344CB8AC3E}">
        <p14:creationId xmlns:p14="http://schemas.microsoft.com/office/powerpoint/2010/main" val="44361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E7D56B-DDAB-B1EE-F9BD-91F60A74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7435" y="6351237"/>
            <a:ext cx="466458" cy="365125"/>
          </a:xfrm>
        </p:spPr>
        <p:txBody>
          <a:bodyPr/>
          <a:lstStyle/>
          <a:p>
            <a:fld id="{39ED7D6E-1604-402A-B68F-53F4E2B4B6A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7B738F-5D49-D51F-1814-399F942DE2AC}"/>
              </a:ext>
            </a:extLst>
          </p:cNvPr>
          <p:cNvSpPr txBox="1"/>
          <p:nvPr/>
        </p:nvSpPr>
        <p:spPr>
          <a:xfrm>
            <a:off x="269636" y="579508"/>
            <a:ext cx="11725684" cy="4801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80539D"/>
                </a:solidFill>
                <a:latin typeface="Calibri" panose="020F0502020204030204"/>
              </a:rPr>
              <a:t>The role and structure of site PTLs</a:t>
            </a:r>
            <a:endParaRPr kumimoji="0" lang="en-GB" sz="2800" b="1" u="none" strike="noStrike" kern="1200" cap="none" spc="0" normalizeH="0" baseline="0" noProof="0" dirty="0">
              <a:ln>
                <a:noFill/>
              </a:ln>
              <a:solidFill>
                <a:srgbClr val="80539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03529F-28BC-5FFB-4ED9-53DF7FEC46D0}"/>
              </a:ext>
            </a:extLst>
          </p:cNvPr>
          <p:cNvSpPr/>
          <p:nvPr/>
        </p:nvSpPr>
        <p:spPr>
          <a:xfrm>
            <a:off x="269636" y="1257117"/>
            <a:ext cx="7234609" cy="20730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7030A0"/>
                </a:solidFill>
              </a:rPr>
              <a:t>The role of the PTLs is 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To  be the engine room which drives action </a:t>
            </a:r>
            <a:r>
              <a:rPr lang="en-GB" sz="1400" dirty="0">
                <a:solidFill>
                  <a:srgbClr val="002060"/>
                </a:solidFill>
              </a:rPr>
              <a:t>on patients who are delayed hospital with no reason to reside .</a:t>
            </a:r>
            <a:endParaRPr lang="en-GB" sz="14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Review every patient </a:t>
            </a:r>
            <a:r>
              <a:rPr lang="en-GB" sz="1400" dirty="0">
                <a:solidFill>
                  <a:srgbClr val="002060"/>
                </a:solidFill>
              </a:rPr>
              <a:t>who is NRTR in an acute hospital bed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Receive short updates</a:t>
            </a:r>
            <a:r>
              <a:rPr lang="en-GB" sz="1400" dirty="0">
                <a:solidFill>
                  <a:srgbClr val="002060"/>
                </a:solidFill>
              </a:rPr>
              <a:t> from attendees on the next action they will complete to move a delayed patient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Identify complex cases</a:t>
            </a:r>
            <a:r>
              <a:rPr lang="en-GB" sz="1400" dirty="0">
                <a:solidFill>
                  <a:srgbClr val="002060"/>
                </a:solidFill>
              </a:rPr>
              <a:t> where more in depth discussion is needed. This discussion should not happen on the PTL call.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Ensure that the Super PTL is accurate </a:t>
            </a:r>
            <a:r>
              <a:rPr lang="en-GB" sz="1400" dirty="0">
                <a:solidFill>
                  <a:srgbClr val="002060"/>
                </a:solidFill>
              </a:rPr>
              <a:t>and clarifying organisations responsible for net steps 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652ECB-DC49-072C-B7FD-1BC3E5BC0066}"/>
              </a:ext>
            </a:extLst>
          </p:cNvPr>
          <p:cNvSpPr/>
          <p:nvPr/>
        </p:nvSpPr>
        <p:spPr>
          <a:xfrm>
            <a:off x="269636" y="3509983"/>
            <a:ext cx="7234609" cy="28412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7030A0"/>
                </a:solidFill>
              </a:rPr>
              <a:t>The following attendees </a:t>
            </a:r>
            <a:r>
              <a:rPr lang="en-GB" sz="1400" b="1" u="sng" dirty="0">
                <a:solidFill>
                  <a:srgbClr val="7030A0"/>
                </a:solidFill>
              </a:rPr>
              <a:t>must</a:t>
            </a:r>
            <a:r>
              <a:rPr lang="en-GB" sz="1400" b="1" dirty="0">
                <a:solidFill>
                  <a:srgbClr val="7030A0"/>
                </a:solidFill>
              </a:rPr>
              <a:t> be on a PTL call…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A Manchester and Trafford system co-ordinator (the PTL chair)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drive the call</a:t>
            </a:r>
            <a:endParaRPr lang="en-GB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The site IDT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update on patients delayed and known to IDT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Site therapy team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update on the patients delayed on site awaiting discharge plan</a:t>
            </a:r>
            <a:endParaRPr lang="en-GB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A site lead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own actions on behalf of  the site management team and own site actions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u="sng" dirty="0">
                <a:solidFill>
                  <a:srgbClr val="002060"/>
                </a:solidFill>
              </a:rPr>
              <a:t>During escalation </a:t>
            </a:r>
            <a:r>
              <a:rPr lang="en-GB" sz="1400" b="1" dirty="0">
                <a:solidFill>
                  <a:srgbClr val="002060"/>
                </a:solidFill>
              </a:rPr>
              <a:t>a delegated representative of the site director of operations  – </a:t>
            </a:r>
            <a:r>
              <a:rPr lang="en-GB" sz="1400" dirty="0">
                <a:solidFill>
                  <a:srgbClr val="002060"/>
                </a:solidFill>
              </a:rPr>
              <a:t>to own actions on behalf of the site</a:t>
            </a:r>
            <a:endParaRPr lang="en-GB" sz="14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Control room lead </a:t>
            </a:r>
            <a:r>
              <a:rPr lang="en-GB" sz="1400" dirty="0">
                <a:solidFill>
                  <a:srgbClr val="002060"/>
                </a:solidFill>
              </a:rPr>
              <a:t>– </a:t>
            </a:r>
            <a:r>
              <a:rPr lang="en-GB" sz="1400" i="1" dirty="0">
                <a:solidFill>
                  <a:srgbClr val="002060"/>
                </a:solidFill>
              </a:rPr>
              <a:t>to provide an update on the patients delayed and open to control rooms</a:t>
            </a:r>
            <a:r>
              <a:rPr lang="en-GB" sz="1400" dirty="0"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Mental health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update on patients delayed awaiting mental health support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Out of area</a:t>
            </a:r>
            <a:r>
              <a:rPr lang="en-GB" sz="1400" dirty="0">
                <a:solidFill>
                  <a:srgbClr val="002060"/>
                </a:solidFill>
              </a:rPr>
              <a:t> – </a:t>
            </a:r>
            <a:r>
              <a:rPr lang="en-GB" sz="1400" i="1" dirty="0">
                <a:solidFill>
                  <a:srgbClr val="002060"/>
                </a:solidFill>
              </a:rPr>
              <a:t>to update on the progress of out of area patients delayed </a:t>
            </a:r>
          </a:p>
          <a:p>
            <a:endParaRPr lang="en-GB" sz="1400" dirty="0">
              <a:solidFill>
                <a:srgbClr val="002060"/>
              </a:solidFill>
            </a:endParaRPr>
          </a:p>
          <a:p>
            <a:r>
              <a:rPr lang="en-GB" sz="1400" b="1" dirty="0">
                <a:solidFill>
                  <a:srgbClr val="002060"/>
                </a:solidFill>
              </a:rPr>
              <a:t>This is a minimum core attendance. Other colleagues may join as appropriate depending on operational requirements.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AA617-2214-49F8-157C-A3F83CBEA938}"/>
              </a:ext>
            </a:extLst>
          </p:cNvPr>
          <p:cNvSpPr/>
          <p:nvPr/>
        </p:nvSpPr>
        <p:spPr>
          <a:xfrm>
            <a:off x="7724880" y="3509982"/>
            <a:ext cx="4104231" cy="28412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7030A0"/>
                </a:solidFill>
              </a:rPr>
              <a:t>How site PTLs will be ran: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Each site should have a consistent structure for how PTLs </a:t>
            </a:r>
            <a:r>
              <a:rPr lang="en-GB" sz="1400" dirty="0">
                <a:solidFill>
                  <a:srgbClr val="002060"/>
                </a:solidFill>
              </a:rPr>
              <a:t>are ran (this structure will flex around operational pressures and escalation levels).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Out of courtesy </a:t>
            </a:r>
            <a:r>
              <a:rPr lang="en-GB" sz="1400" b="1" dirty="0">
                <a:solidFill>
                  <a:srgbClr val="002060"/>
                </a:solidFill>
              </a:rPr>
              <a:t>external attendees</a:t>
            </a:r>
            <a:r>
              <a:rPr lang="en-GB" sz="1400" dirty="0">
                <a:solidFill>
                  <a:srgbClr val="002060"/>
                </a:solidFill>
              </a:rPr>
              <a:t> should be invited to update first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Escalations</a:t>
            </a:r>
            <a:r>
              <a:rPr lang="en-GB" sz="1400" dirty="0">
                <a:solidFill>
                  <a:srgbClr val="002060"/>
                </a:solidFill>
              </a:rPr>
              <a:t> to the system will be managed by the system co-ordinator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6694E-FADB-D674-D3F3-BF253B46C21F}"/>
              </a:ext>
            </a:extLst>
          </p:cNvPr>
          <p:cNvSpPr/>
          <p:nvPr/>
        </p:nvSpPr>
        <p:spPr>
          <a:xfrm>
            <a:off x="7664611" y="1257116"/>
            <a:ext cx="4164499" cy="2073029"/>
          </a:xfrm>
          <a:prstGeom prst="rect">
            <a:avLst/>
          </a:prstGeom>
          <a:solidFill>
            <a:srgbClr val="DD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accent2"/>
                </a:solidFill>
              </a:rPr>
              <a:t>The PTL is fast paced, some issues raised on a call should be discussed elsewhere, for example: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Issues relating to complex discharges</a:t>
            </a:r>
            <a:r>
              <a:rPr lang="en-GB" sz="1400" dirty="0">
                <a:solidFill>
                  <a:srgbClr val="002060"/>
                </a:solidFill>
              </a:rPr>
              <a:t>. Sites should agree an alternate place to house this discussion (for example at a LLOS review meeting)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Confirmation that a GMSD referral has been made. </a:t>
            </a:r>
            <a:r>
              <a:rPr lang="en-GB" sz="1400" dirty="0">
                <a:solidFill>
                  <a:srgbClr val="002060"/>
                </a:solidFill>
              </a:rPr>
              <a:t>Attendees should use this PTL list for this information. </a:t>
            </a:r>
          </a:p>
        </p:txBody>
      </p:sp>
    </p:spTree>
    <p:extLst>
      <p:ext uri="{BB962C8B-B14F-4D97-AF65-F5344CB8AC3E}">
        <p14:creationId xmlns:p14="http://schemas.microsoft.com/office/powerpoint/2010/main" val="332894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97D018-CB72-A171-7B9D-A86D1BFB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7D6E-1604-402A-B68F-53F4E2B4B6A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CCD9DC-7A08-180E-6B44-F3E91271CFA2}"/>
              </a:ext>
            </a:extLst>
          </p:cNvPr>
          <p:cNvSpPr txBox="1"/>
          <p:nvPr/>
        </p:nvSpPr>
        <p:spPr>
          <a:xfrm>
            <a:off x="269636" y="579508"/>
            <a:ext cx="11725684" cy="4801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80539D"/>
                </a:solidFill>
                <a:latin typeface="Calibri" panose="020F0502020204030204"/>
              </a:rPr>
              <a:t>The role of the Trafford and Manchester system discharge co-ordinator 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srgbClr val="80539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C98C93-92A0-EDCB-F8D1-94FD3C101333}"/>
              </a:ext>
            </a:extLst>
          </p:cNvPr>
          <p:cNvSpPr txBox="1"/>
          <p:nvPr/>
        </p:nvSpPr>
        <p:spPr>
          <a:xfrm>
            <a:off x="269636" y="2262767"/>
            <a:ext cx="73421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During the PTL the co-ordinator will: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Facilitate the session so that attendees give action focused updates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Keep the session to time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Run PTL sessions consistently, reflecting operational pressures, so that attendees get into a rhythm and are clear on the ask of them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Create a high support environment on PTL calls – so that attendees feel empowered to give honest updates, so that issues are identified and rectified.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Ensure that all actions have clear owners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Challenge when there are opportunities for discharge to be achieved quicker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Hold attendees accountable for delivering their actions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Remove barriers to discharge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Ensure that all patients have a provisional discharge date for teams to work towards.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002060"/>
                </a:solidFill>
              </a:rPr>
              <a:t>Outside of the PTL session, the co-ordinator will: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Act as a single point of contact for the system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Identify issues for escalation to the wider system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Manage relationships between sites, control rooms and IDTs 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Report themes and issues back into the system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rgbClr val="002060"/>
                </a:solidFill>
              </a:rPr>
              <a:t>Provide a daily feedback report to execs at the end of each day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DF35CE-B0CB-1ABC-F648-9C76762CEA60}"/>
              </a:ext>
            </a:extLst>
          </p:cNvPr>
          <p:cNvSpPr/>
          <p:nvPr/>
        </p:nvSpPr>
        <p:spPr>
          <a:xfrm>
            <a:off x="7484883" y="1835532"/>
            <a:ext cx="4342992" cy="4518615"/>
          </a:xfrm>
          <a:prstGeom prst="rect">
            <a:avLst/>
          </a:prstGeom>
          <a:solidFill>
            <a:srgbClr val="DD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002060"/>
                </a:solidFill>
              </a:rPr>
              <a:t>Key messages on the role of the system discharge co-Ordinator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Act as system leaders 7:30 – 19:30hrs for all MFT Command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Escalate any concerns on triggers a focus on expected number of R2R delays and numbers of referrals via HIVE,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Focus on home first at all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Create a high support, high challenge environment in PTL calls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Remove barriers to individual discharge (micro level interventions) and redesign pathways  (macrolevel interventions) if necessary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Ensure that all patients have with clear EDDs for teams to work towards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1BF8E7-22B1-9C63-50B2-13FFE6128E28}"/>
              </a:ext>
            </a:extLst>
          </p:cNvPr>
          <p:cNvSpPr/>
          <p:nvPr/>
        </p:nvSpPr>
        <p:spPr>
          <a:xfrm>
            <a:off x="196680" y="1046188"/>
            <a:ext cx="11555780" cy="76991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System discharge co-ordinators act on behalf of the whole system Manchester and Trafford systems. In their role co-ordinators take decisions to support patient safety and maintain flow 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05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1433709217D4F87F71CAACD49F532" ma:contentTypeVersion="5" ma:contentTypeDescription="Create a new document." ma:contentTypeScope="" ma:versionID="d31f4f6b0897527a0baa870650a926f3">
  <xsd:schema xmlns:xsd="http://www.w3.org/2001/XMLSchema" xmlns:xs="http://www.w3.org/2001/XMLSchema" xmlns:p="http://schemas.microsoft.com/office/2006/metadata/properties" xmlns:ns2="688ef32f-177e-4410-9ff7-5ab767bea8e6" xmlns:ns3="59432374-73d3-4694-a83a-51dc4484728e" targetNamespace="http://schemas.microsoft.com/office/2006/metadata/properties" ma:root="true" ma:fieldsID="2170cf3989c188f4ebddbc1a58c97524" ns2:_="" ns3:_="">
    <xsd:import namespace="688ef32f-177e-4410-9ff7-5ab767bea8e6"/>
    <xsd:import namespace="59432374-73d3-4694-a83a-51dc44847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ef32f-177e-4410-9ff7-5ab767bea8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2374-73d3-4694-a83a-51dc44847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184167-864A-4082-9FF6-DD94C42781EC}"/>
</file>

<file path=customXml/itemProps2.xml><?xml version="1.0" encoding="utf-8"?>
<ds:datastoreItem xmlns:ds="http://schemas.openxmlformats.org/officeDocument/2006/customXml" ds:itemID="{3974F4BD-3AC8-43F9-AE20-21BD7BDCCD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8DDED-8E57-42CC-9F0F-DF77C6CE9CB1}">
  <ds:schemaRefs>
    <ds:schemaRef ds:uri="e380e211-24c7-4bde-b715-4410a0bbb061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5ea0943-0b28-4c09-a2a1-6e13bb9ef98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13285</TotalTime>
  <Words>985</Words>
  <Application>Microsoft Office PowerPoint</Application>
  <PresentationFormat>Widescreen</PresentationFormat>
  <Paragraphs>92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Booth</dc:creator>
  <cp:lastModifiedBy>Woodcock Joseph (R0A) Manchester University NHS FT</cp:lastModifiedBy>
  <cp:revision>81</cp:revision>
  <dcterms:created xsi:type="dcterms:W3CDTF">2021-11-25T13:22:01Z</dcterms:created>
  <dcterms:modified xsi:type="dcterms:W3CDTF">2023-09-14T10:10:36Z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0x010100B2B1433709217D4F87F71CAACD49F532</vt:lpwstr>
  </property>
</Properties>
</file>