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21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2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93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7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6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8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82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52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2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97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65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FFEC-3565-4AF6-84CC-2EFA1EEA141F}" type="datetimeFigureOut">
              <a:rPr lang="en-GB" smtClean="0"/>
              <a:t>21/12/2022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CFA25-1E9A-43F3-A756-A41A5DFB8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8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csreply@manchester.gov.uk" TargetMode="External"/><Relationship Id="rId3" Type="http://schemas.openxmlformats.org/officeDocument/2006/relationships/image" Target="../media/image1.jpeg"/><Relationship Id="rId7" Type="http://schemas.openxmlformats.org/officeDocument/2006/relationships/hyperlink" Target="mailto:wythenshawecontactofficer@mft.nhs.uk" TargetMode="External"/><Relationship Id="rId2" Type="http://schemas.openxmlformats.org/officeDocument/2006/relationships/hyperlink" Target="https://oneteam.healthiermanchester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LL.discharge2assessMRI@mft.nhs.uk" TargetMode="External"/><Relationship Id="rId5" Type="http://schemas.openxmlformats.org/officeDocument/2006/relationships/hyperlink" Target="mailto:noticetoassess@manchester.gov.uk" TargetMode="External"/><Relationship Id="rId4" Type="http://schemas.openxmlformats.org/officeDocument/2006/relationships/hyperlink" Target="https://ap.ll.manchester.gov.uk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ft-south-ict-home@nhs.net" TargetMode="External"/><Relationship Id="rId13" Type="http://schemas.openxmlformats.org/officeDocument/2006/relationships/hyperlink" Target="mailto:mft.controlroompathway3@nhs.net" TargetMode="External"/><Relationship Id="rId3" Type="http://schemas.openxmlformats.org/officeDocument/2006/relationships/image" Target="../media/image1.jpeg"/><Relationship Id="rId7" Type="http://schemas.openxmlformats.org/officeDocument/2006/relationships/hyperlink" Target="mailto:mft.discharge2assesssouth@nhs.net" TargetMode="External"/><Relationship Id="rId12" Type="http://schemas.openxmlformats.org/officeDocument/2006/relationships/hyperlink" Target="mailto:control.room@manchester.gov.uk" TargetMode="External"/><Relationship Id="rId2" Type="http://schemas.openxmlformats.org/officeDocument/2006/relationships/hyperlink" Target="https://oneteam.healthiermanchester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ft.discharge2assessmri@nhs.net" TargetMode="External"/><Relationship Id="rId11" Type="http://schemas.openxmlformats.org/officeDocument/2006/relationships/hyperlink" Target="mailto:mft.south-intermediate-care@nhs.net" TargetMode="External"/><Relationship Id="rId5" Type="http://schemas.openxmlformats.org/officeDocument/2006/relationships/hyperlink" Target="mailto:mft.span@nhs.net" TargetMode="External"/><Relationship Id="rId10" Type="http://schemas.openxmlformats.org/officeDocument/2006/relationships/hyperlink" Target="mailto:mft.central.intermediate.care@nhs.net" TargetMode="External"/><Relationship Id="rId4" Type="http://schemas.openxmlformats.org/officeDocument/2006/relationships/hyperlink" Target="mailto:mft.carenavigators@mft.nhs.uk" TargetMode="External"/><Relationship Id="rId9" Type="http://schemas.openxmlformats.org/officeDocument/2006/relationships/hyperlink" Target="mailto:mft.crumpsallvale@nhs.net" TargetMode="External"/><Relationship Id="rId14" Type="http://schemas.openxmlformats.org/officeDocument/2006/relationships/hyperlink" Target="http://www.gov.uk/find-local-counc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dnn_dnnLOGO_imgLogo" descr="Manchester Local Care Organisation">
            <a:hlinkClick r:id="rId2" tooltip="&quot;Manchester Local Care Organisation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18" y="188639"/>
            <a:ext cx="2286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118577" y="113209"/>
            <a:ext cx="6458112" cy="10081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Manchester Community Response (MCR) Hospital Discharge Pathways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103" y="1268761"/>
            <a:ext cx="1354359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Crisis Response</a:t>
            </a:r>
          </a:p>
          <a:p>
            <a:pPr algn="ctr"/>
            <a:r>
              <a:rPr lang="en-GB" sz="800" dirty="0">
                <a:solidFill>
                  <a:schemeClr val="bg1"/>
                </a:solidFill>
              </a:rPr>
              <a:t>(Admission Avoidance)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7664" y="1277470"/>
            <a:ext cx="1296144" cy="49534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Community IV</a:t>
            </a:r>
          </a:p>
          <a:p>
            <a:pPr algn="ctr"/>
            <a:r>
              <a:rPr lang="en-GB" sz="800" dirty="0">
                <a:solidFill>
                  <a:schemeClr val="bg1"/>
                </a:solidFill>
              </a:rPr>
              <a:t>(Manchester &amp; Trafford)</a:t>
            </a:r>
          </a:p>
        </p:txBody>
      </p:sp>
      <p:sp>
        <p:nvSpPr>
          <p:cNvPr id="8" name="Rectangle 7"/>
          <p:cNvSpPr/>
          <p:nvPr/>
        </p:nvSpPr>
        <p:spPr>
          <a:xfrm>
            <a:off x="2987824" y="1268760"/>
            <a:ext cx="1296144" cy="5040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D2A Pathway 0</a:t>
            </a:r>
          </a:p>
          <a:p>
            <a:pPr algn="ctr"/>
            <a:r>
              <a:rPr lang="en-GB" sz="800" dirty="0">
                <a:solidFill>
                  <a:schemeClr val="bg1"/>
                </a:solidFill>
              </a:rPr>
              <a:t>(Home – no assessment)</a:t>
            </a:r>
            <a:endParaRPr lang="en-GB" sz="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7984" y="1265126"/>
            <a:ext cx="1656184" cy="50769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D2A Pathway 1</a:t>
            </a:r>
          </a:p>
          <a:p>
            <a:pPr algn="ctr"/>
            <a:r>
              <a:rPr lang="en-GB" sz="800" dirty="0">
                <a:solidFill>
                  <a:schemeClr val="bg1"/>
                </a:solidFill>
              </a:rPr>
              <a:t>(Home – assessment required)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94195" y="1264821"/>
            <a:ext cx="1440160" cy="5079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D2A Pathway 2 </a:t>
            </a:r>
            <a:r>
              <a:rPr lang="en-GB" sz="800" dirty="0">
                <a:solidFill>
                  <a:schemeClr val="bg1"/>
                </a:solidFill>
              </a:rPr>
              <a:t>(Intermediate Care Bed</a:t>
            </a:r>
            <a:r>
              <a:rPr lang="en-GB" sz="9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60807" y="1265126"/>
            <a:ext cx="1329441" cy="50769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D2A Pathway 3 </a:t>
            </a:r>
            <a:r>
              <a:rPr lang="en-GB" sz="800" dirty="0">
                <a:solidFill>
                  <a:schemeClr val="bg1"/>
                </a:solidFill>
              </a:rPr>
              <a:t>(24 Hour Care Placement)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103" y="1772817"/>
            <a:ext cx="1354360" cy="1414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Referrals from hospital front door areas (excluding AMU in Central &amp; South &amp; including AMU in North), community, NWAS and GPs.</a:t>
            </a:r>
          </a:p>
          <a:p>
            <a:r>
              <a:rPr lang="en-GB" sz="800" dirty="0">
                <a:solidFill>
                  <a:schemeClr val="tx1"/>
                </a:solidFill>
              </a:rPr>
              <a:t>Manchester GP Registered patients only.</a:t>
            </a:r>
          </a:p>
          <a:p>
            <a:r>
              <a:rPr lang="en-GB" sz="800" dirty="0">
                <a:solidFill>
                  <a:schemeClr val="tx1"/>
                </a:solidFill>
              </a:rPr>
              <a:t>Provides urgent assessment &amp; support at home for up to 72 hours.</a:t>
            </a:r>
          </a:p>
          <a:p>
            <a:r>
              <a:rPr lang="en-GB" sz="800" dirty="0">
                <a:solidFill>
                  <a:schemeClr val="tx1"/>
                </a:solidFill>
              </a:rPr>
              <a:t>Open 8.30am-10pm, 7 days.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47664" y="1772817"/>
            <a:ext cx="1296144" cy="1414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Referrals from all hospital areas, community teams and GPs.</a:t>
            </a:r>
          </a:p>
          <a:p>
            <a:r>
              <a:rPr lang="en-GB" sz="800" dirty="0">
                <a:solidFill>
                  <a:schemeClr val="tx1"/>
                </a:solidFill>
              </a:rPr>
              <a:t>Enable patients to have their IV meds or S/C fluids at home or in a community clinic  instead of hospital.</a:t>
            </a:r>
          </a:p>
          <a:p>
            <a:r>
              <a:rPr lang="en-GB" sz="800" dirty="0">
                <a:solidFill>
                  <a:schemeClr val="tx1"/>
                </a:solidFill>
              </a:rPr>
              <a:t>Manchester &amp; Trafford GP Registered patients.</a:t>
            </a:r>
          </a:p>
          <a:p>
            <a:r>
              <a:rPr lang="en-GB" sz="800" dirty="0">
                <a:solidFill>
                  <a:schemeClr val="tx1"/>
                </a:solidFill>
              </a:rPr>
              <a:t>Open 8am-10pm, 7 days.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388" y="3456458"/>
            <a:ext cx="2791677" cy="559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Check your patient’s </a:t>
            </a:r>
            <a:r>
              <a:rPr lang="en-GB" sz="1600" b="1" dirty="0"/>
              <a:t>GP area </a:t>
            </a:r>
            <a:r>
              <a:rPr lang="en-GB" sz="1600" dirty="0"/>
              <a:t>and make a verbal referral</a:t>
            </a:r>
            <a:endParaRPr lang="en-GB" sz="1600" b="1" dirty="0"/>
          </a:p>
        </p:txBody>
      </p:sp>
      <p:sp>
        <p:nvSpPr>
          <p:cNvPr id="21" name="Rectangle 20"/>
          <p:cNvSpPr/>
          <p:nvPr/>
        </p:nvSpPr>
        <p:spPr>
          <a:xfrm>
            <a:off x="2987824" y="1772816"/>
            <a:ext cx="1299818" cy="546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50% of people: simple discharge, no input from health / social care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87824" y="2459746"/>
            <a:ext cx="1296144" cy="11712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Is your patient: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Socially isolated or lonely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At risk of re-admission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Causing you worry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Poorly connected in their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Suitable for non clinical follow up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70744" y="5156593"/>
            <a:ext cx="556673" cy="3442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47633" y="3830308"/>
            <a:ext cx="576064" cy="3600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45064" y="5722691"/>
            <a:ext cx="1447483" cy="6480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Refer to the Community Care Navigators via SPA</a:t>
            </a:r>
          </a:p>
          <a:p>
            <a:pPr algn="ctr"/>
            <a:r>
              <a:rPr lang="en-GB" sz="1000" b="1" dirty="0"/>
              <a:t>0300 303 9560 or</a:t>
            </a:r>
          </a:p>
          <a:p>
            <a:pPr algn="ctr"/>
            <a:r>
              <a:rPr lang="en-GB" sz="1000" b="1" dirty="0"/>
              <a:t>mft.spa-uhsm@nhs.net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41381" y="4385373"/>
            <a:ext cx="7885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No further action - </a:t>
            </a:r>
          </a:p>
          <a:p>
            <a:pPr algn="ctr"/>
            <a:r>
              <a:rPr lang="en-GB" sz="1000" b="1" dirty="0"/>
              <a:t>Discharge Home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6686" y="3445049"/>
            <a:ext cx="4662264" cy="488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GM Supported Discharge Referral Form </a:t>
            </a:r>
            <a:r>
              <a:rPr lang="en-GB" sz="1400" dirty="0">
                <a:solidFill>
                  <a:schemeClr val="bg1"/>
                </a:solidFill>
              </a:rPr>
              <a:t>to be completed via the online portal - </a:t>
            </a:r>
            <a:r>
              <a:rPr lang="en-GB" sz="1600" u="sng" dirty="0">
                <a:solidFill>
                  <a:srgbClr val="FFFF00"/>
                </a:solidFill>
                <a:hlinkClick r:id="rId4" tooltip="Original URL: https://dp.ll.manchester.gov.uk/. Click or tap if you trust this link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https://ap.ll.manchester.gov.uk/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28194" y="3942231"/>
            <a:ext cx="4660756" cy="80319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Alternatively the referral can be emailed to the Hospital Single Point of Contact below (8am-6pm, 7 days)</a:t>
            </a:r>
          </a:p>
          <a:p>
            <a:r>
              <a:rPr lang="en-GB" sz="800" u="sng" dirty="0">
                <a:solidFill>
                  <a:schemeClr val="tx1"/>
                </a:solidFill>
              </a:rPr>
              <a:t>Referrals from:</a:t>
            </a:r>
          </a:p>
          <a:p>
            <a:r>
              <a:rPr lang="en-GB" sz="800" dirty="0">
                <a:solidFill>
                  <a:schemeClr val="tx1"/>
                </a:solidFill>
              </a:rPr>
              <a:t>North Manchester General – </a:t>
            </a:r>
            <a:r>
              <a:rPr lang="en-GB" sz="800" dirty="0">
                <a:solidFill>
                  <a:schemeClr val="tx1"/>
                </a:solidFill>
                <a:hlinkClick r:id="rId5"/>
              </a:rPr>
              <a:t>noticetoassess@manchester.gov.uk</a:t>
            </a:r>
            <a:r>
              <a:rPr lang="en-GB" sz="800" dirty="0">
                <a:solidFill>
                  <a:schemeClr val="tx1"/>
                </a:solidFill>
              </a:rPr>
              <a:t> (0161 720 2510 / 0161 922 3802)</a:t>
            </a:r>
          </a:p>
          <a:p>
            <a:r>
              <a:rPr lang="en-GB" sz="800" dirty="0">
                <a:solidFill>
                  <a:schemeClr val="tx1"/>
                </a:solidFill>
              </a:rPr>
              <a:t>Manchester Royal Infirmary – </a:t>
            </a:r>
            <a:r>
              <a:rPr lang="en-GB" sz="800" dirty="0">
                <a:solidFill>
                  <a:schemeClr val="tx1"/>
                </a:solidFill>
                <a:hlinkClick r:id="rId6"/>
              </a:rPr>
              <a:t>LL.discharge2assessMRI@mft.nhs.uk</a:t>
            </a:r>
            <a:r>
              <a:rPr lang="en-GB" sz="800" dirty="0">
                <a:solidFill>
                  <a:schemeClr val="tx1"/>
                </a:solidFill>
              </a:rPr>
              <a:t> (0161 701 7168)</a:t>
            </a:r>
          </a:p>
          <a:p>
            <a:r>
              <a:rPr lang="en-GB" sz="800" dirty="0">
                <a:solidFill>
                  <a:schemeClr val="tx1"/>
                </a:solidFill>
              </a:rPr>
              <a:t>Wythenshawe Hospital – </a:t>
            </a:r>
            <a:r>
              <a:rPr lang="en-GB" sz="800" dirty="0">
                <a:solidFill>
                  <a:schemeClr val="tx1"/>
                </a:solidFill>
                <a:hlinkClick r:id="rId7"/>
              </a:rPr>
              <a:t>wythenshawecontactofficer@mft.nhs.uk</a:t>
            </a:r>
            <a:r>
              <a:rPr lang="en-GB" sz="800" dirty="0">
                <a:solidFill>
                  <a:schemeClr val="tx1"/>
                </a:solidFill>
              </a:rPr>
              <a:t> (0161 291 3631)</a:t>
            </a:r>
          </a:p>
          <a:p>
            <a:r>
              <a:rPr lang="en-GB" sz="800" dirty="0">
                <a:solidFill>
                  <a:schemeClr val="tx1"/>
                </a:solidFill>
              </a:rPr>
              <a:t>Other Hospital -  </a:t>
            </a:r>
            <a:r>
              <a:rPr lang="en-GB" sz="800" dirty="0">
                <a:solidFill>
                  <a:schemeClr val="tx1"/>
                </a:solidFill>
                <a:hlinkClick r:id="rId8"/>
              </a:rPr>
              <a:t>mcsreply@manchester.gov.uk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791" y="4139668"/>
            <a:ext cx="1361563" cy="63454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North GP</a:t>
            </a:r>
            <a:r>
              <a:rPr lang="en-GB" sz="800" dirty="0">
                <a:solidFill>
                  <a:schemeClr val="tx1"/>
                </a:solidFill>
              </a:rPr>
              <a:t> – 0161 667 3292</a:t>
            </a:r>
          </a:p>
          <a:p>
            <a:r>
              <a:rPr lang="en-GB" sz="800" dirty="0">
                <a:solidFill>
                  <a:schemeClr val="tx1"/>
                </a:solidFill>
              </a:rPr>
              <a:t>(NMGH staff need to refer via North D2A Navigators)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Central GP </a:t>
            </a:r>
            <a:r>
              <a:rPr lang="en-GB" sz="800" dirty="0">
                <a:solidFill>
                  <a:schemeClr val="tx1"/>
                </a:solidFill>
              </a:rPr>
              <a:t>– 0161 227 3096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South GP </a:t>
            </a:r>
            <a:r>
              <a:rPr lang="en-GB" sz="800" dirty="0">
                <a:solidFill>
                  <a:schemeClr val="tx1"/>
                </a:solidFill>
              </a:rPr>
              <a:t>– 0300 303 9650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91211" y="4139669"/>
            <a:ext cx="1411564" cy="63454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North GP </a:t>
            </a:r>
            <a:r>
              <a:rPr lang="en-GB" sz="800" dirty="0">
                <a:solidFill>
                  <a:schemeClr val="tx1"/>
                </a:solidFill>
              </a:rPr>
              <a:t>– 07816 142 396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Central GP </a:t>
            </a:r>
            <a:r>
              <a:rPr lang="en-GB" sz="800" dirty="0">
                <a:solidFill>
                  <a:schemeClr val="tx1"/>
                </a:solidFill>
              </a:rPr>
              <a:t>– 07794 006 193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South or Trafford GP </a:t>
            </a:r>
            <a:r>
              <a:rPr lang="en-GB" sz="800" dirty="0">
                <a:solidFill>
                  <a:schemeClr val="tx1"/>
                </a:solidFill>
              </a:rPr>
              <a:t>– </a:t>
            </a:r>
          </a:p>
          <a:p>
            <a:r>
              <a:rPr lang="en-GB" sz="800" dirty="0">
                <a:solidFill>
                  <a:schemeClr val="tx1"/>
                </a:solidFill>
              </a:rPr>
              <a:t>0300 303 9650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93226" y="1772816"/>
            <a:ext cx="1442997" cy="3513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4% of people: rehabilitation in a bedded setting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762104" y="1772816"/>
            <a:ext cx="1328144" cy="50769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1% of people: there has been a life changing event. Home is not an option at point of hospital discharge</a:t>
            </a:r>
          </a:p>
        </p:txBody>
      </p:sp>
      <p:sp>
        <p:nvSpPr>
          <p:cNvPr id="2" name="Rectangle 1"/>
          <p:cNvSpPr/>
          <p:nvPr/>
        </p:nvSpPr>
        <p:spPr>
          <a:xfrm>
            <a:off x="4426686" y="4752249"/>
            <a:ext cx="4662264" cy="2811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Ideally the completed D2A referral form is sent </a:t>
            </a:r>
            <a:r>
              <a:rPr lang="en-GB" sz="900" u="sng" dirty="0">
                <a:solidFill>
                  <a:srgbClr val="FF0000"/>
                </a:solidFill>
              </a:rPr>
              <a:t>24-48 hours before your patient is medically optimised</a:t>
            </a:r>
            <a:r>
              <a:rPr lang="en-GB" sz="900" dirty="0">
                <a:solidFill>
                  <a:srgbClr val="FF0000"/>
                </a:solidFill>
              </a:rPr>
              <a:t> – this will ensure timely discharge at the point the patient is able to leave hospital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27984" y="1772816"/>
            <a:ext cx="1656184" cy="5467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45% of people: support to recover at home; able to return home with support from health and/or social care / reablement</a:t>
            </a:r>
          </a:p>
        </p:txBody>
      </p:sp>
      <p:cxnSp>
        <p:nvCxnSpPr>
          <p:cNvPr id="12" name="Straight Arrow Connector 11"/>
          <p:cNvCxnSpPr>
            <a:stCxn id="21" idx="2"/>
            <a:endCxn id="22" idx="0"/>
          </p:cNvCxnSpPr>
          <p:nvPr/>
        </p:nvCxnSpPr>
        <p:spPr>
          <a:xfrm flipH="1">
            <a:off x="3635896" y="2319545"/>
            <a:ext cx="1837" cy="140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427984" y="2319546"/>
            <a:ext cx="1656184" cy="7405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Referrals accepted from all hospital wards. Open 8am-8pm, 7 days.  Supported for up to 7 days then ongoing rehabilitation by Home Pathway therapy team for up to 6 weeks as indicated.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193227" y="2126898"/>
            <a:ext cx="1442029" cy="63859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Referrals from all hospital areas, community teams &amp; GP</a:t>
            </a:r>
          </a:p>
          <a:p>
            <a:r>
              <a:rPr lang="en-GB" sz="800" dirty="0">
                <a:solidFill>
                  <a:schemeClr val="tx1"/>
                </a:solidFill>
              </a:rPr>
              <a:t>Manchester GP Registered patients only**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427982" y="6046727"/>
            <a:ext cx="4671803" cy="395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rgbClr val="FF0000"/>
                </a:solidFill>
              </a:rPr>
              <a:t>To access Pathway 1 (health need) or Pathway 2 – patient MUST be registered with a Manchester GP**</a:t>
            </a:r>
          </a:p>
          <a:p>
            <a:r>
              <a:rPr lang="en-GB" sz="800" dirty="0">
                <a:solidFill>
                  <a:srgbClr val="FF0000"/>
                </a:solidFill>
              </a:rPr>
              <a:t>To access Pathway 1 (social care need) – patient MUST be a resident of the City of Manchester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35283" y="3186992"/>
            <a:ext cx="0" cy="269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6" idx="2"/>
          </p:cNvCxnSpPr>
          <p:nvPr/>
        </p:nvCxnSpPr>
        <p:spPr>
          <a:xfrm>
            <a:off x="2196993" y="3339784"/>
            <a:ext cx="0" cy="116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427982" y="3060132"/>
            <a:ext cx="1656186" cy="223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Last assessment-6pm (2pm Central) Local cut off times may vary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437521" y="5256897"/>
            <a:ext cx="4662264" cy="51017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The D2A team will contact the ward when capacity is available &amp; provide any further information</a:t>
            </a:r>
          </a:p>
          <a:p>
            <a:pPr algn="ctr"/>
            <a:r>
              <a:rPr lang="en-GB" sz="1000" b="1" dirty="0">
                <a:solidFill>
                  <a:schemeClr val="bg1"/>
                </a:solidFill>
              </a:rPr>
              <a:t>Do NOT send your patient home until the D2A team have confirmed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428194" y="6442182"/>
            <a:ext cx="4671803" cy="3697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If your patient has both health and social care needs and has  GP and residence across different geographical boundaries you may not  be able to access D2A – please liaise with your discharge team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349" y="4835390"/>
            <a:ext cx="2736009" cy="19728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>
                <a:solidFill>
                  <a:srgbClr val="0070C0"/>
                </a:solidFill>
              </a:rPr>
              <a:t>Additional Information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Monitoring progress of referral </a:t>
            </a:r>
            <a:r>
              <a:rPr lang="en-GB" sz="800" dirty="0">
                <a:solidFill>
                  <a:schemeClr val="tx1"/>
                </a:solidFill>
              </a:rPr>
              <a:t>– monitor through daily MCR smartboards, daily capacity reports, EPR systems (as able) or via your discharge team.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Issues / Escalations </a:t>
            </a:r>
            <a:r>
              <a:rPr lang="en-GB" sz="800" dirty="0">
                <a:solidFill>
                  <a:schemeClr val="tx1"/>
                </a:solidFill>
              </a:rPr>
              <a:t>– discuss with the senior social worker and discharge team leads on your hospital site.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Need guidance? </a:t>
            </a:r>
            <a:r>
              <a:rPr lang="en-GB" sz="800" dirty="0">
                <a:solidFill>
                  <a:schemeClr val="tx1"/>
                </a:solidFill>
              </a:rPr>
              <a:t>–  discuss with your discharge team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*North &amp; Central Pathway 0 or 1 nursing need - </a:t>
            </a:r>
            <a:r>
              <a:rPr lang="en-GB" sz="800" dirty="0">
                <a:solidFill>
                  <a:schemeClr val="tx1"/>
                </a:solidFill>
              </a:rPr>
              <a:t>please also send a DN referral as well as completing the D2A referral.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**North Pathway 2 </a:t>
            </a:r>
            <a:r>
              <a:rPr lang="en-GB" sz="800" dirty="0">
                <a:solidFill>
                  <a:schemeClr val="tx1"/>
                </a:solidFill>
              </a:rPr>
              <a:t>– </a:t>
            </a:r>
            <a:r>
              <a:rPr lang="en-GB" sz="800" dirty="0" err="1">
                <a:solidFill>
                  <a:schemeClr val="tx1"/>
                </a:solidFill>
              </a:rPr>
              <a:t>Crumpsall</a:t>
            </a:r>
            <a:r>
              <a:rPr lang="en-GB" sz="800" dirty="0">
                <a:solidFill>
                  <a:schemeClr val="tx1"/>
                </a:solidFill>
              </a:rPr>
              <a:t> Vale will take a patient  that has either a Manchester GP or a North Manchester address.</a:t>
            </a:r>
          </a:p>
          <a:p>
            <a:r>
              <a:rPr lang="en-GB" sz="800" b="1" dirty="0">
                <a:solidFill>
                  <a:schemeClr val="tx1"/>
                </a:solidFill>
              </a:rPr>
              <a:t>***Pathway 3 nursing referrals </a:t>
            </a:r>
            <a:r>
              <a:rPr lang="en-GB" sz="800" dirty="0">
                <a:solidFill>
                  <a:schemeClr val="tx1"/>
                </a:solidFill>
              </a:rPr>
              <a:t>– if a nursing placement is required the referral must be completed by a discharge nurse with nursing needs clearly detailed. If not nursing the referral can be completed by a therapist or social worker</a:t>
            </a:r>
            <a:r>
              <a:rPr lang="en-GB" sz="800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>
          <a:xfrm>
            <a:off x="5292080" y="3249429"/>
            <a:ext cx="0" cy="180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19" idx="2"/>
          </p:cNvCxnSpPr>
          <p:nvPr/>
        </p:nvCxnSpPr>
        <p:spPr>
          <a:xfrm flipH="1">
            <a:off x="6914276" y="3159074"/>
            <a:ext cx="934" cy="180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8425527" y="3142001"/>
            <a:ext cx="649" cy="197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22" idx="2"/>
            <a:endCxn id="24" idx="0"/>
          </p:cNvCxnSpPr>
          <p:nvPr/>
        </p:nvCxnSpPr>
        <p:spPr>
          <a:xfrm flipH="1">
            <a:off x="3635665" y="3630956"/>
            <a:ext cx="231" cy="199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4" idx="2"/>
            <a:endCxn id="26" idx="0"/>
          </p:cNvCxnSpPr>
          <p:nvPr/>
        </p:nvCxnSpPr>
        <p:spPr>
          <a:xfrm>
            <a:off x="3635665" y="4190348"/>
            <a:ext cx="0" cy="195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endCxn id="23" idx="1"/>
          </p:cNvCxnSpPr>
          <p:nvPr/>
        </p:nvCxnSpPr>
        <p:spPr>
          <a:xfrm rot="16200000" flipH="1">
            <a:off x="2410187" y="4368179"/>
            <a:ext cx="1697778" cy="22333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3" idx="2"/>
          </p:cNvCxnSpPr>
          <p:nvPr/>
        </p:nvCxnSpPr>
        <p:spPr>
          <a:xfrm>
            <a:off x="3649081" y="5500878"/>
            <a:ext cx="0" cy="221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30" idx="0"/>
          </p:cNvCxnSpPr>
          <p:nvPr/>
        </p:nvCxnSpPr>
        <p:spPr>
          <a:xfrm flipH="1">
            <a:off x="716573" y="4015660"/>
            <a:ext cx="1647" cy="124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31" idx="0"/>
          </p:cNvCxnSpPr>
          <p:nvPr/>
        </p:nvCxnSpPr>
        <p:spPr>
          <a:xfrm>
            <a:off x="2195736" y="4015660"/>
            <a:ext cx="1257" cy="124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3388" y="3165398"/>
            <a:ext cx="1361563" cy="1743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Last assessment - 8.30pm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548921" y="3165398"/>
            <a:ext cx="1296144" cy="1743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Last assessment - 8.30pm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194195" y="2734613"/>
            <a:ext cx="1442029" cy="4244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Last assessment –  North 8pm, Central 4pm, South 6.30pm</a:t>
            </a:r>
          </a:p>
          <a:p>
            <a:r>
              <a:rPr lang="en-GB" sz="800" dirty="0">
                <a:solidFill>
                  <a:schemeClr val="tx1"/>
                </a:solidFill>
              </a:rPr>
              <a:t>Admissions 7 days a week.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2843808" y="6381328"/>
            <a:ext cx="1448740" cy="430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Covers Manchester &amp; Trafford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No Referral form required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Open M-F, 9am-5pm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7762105" y="2287327"/>
            <a:ext cx="1322859" cy="8717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</a:rPr>
              <a:t>Requires assessment for possible 24 hour care placement (residential or nursing***, a transition apartment or extra care)</a:t>
            </a:r>
          </a:p>
          <a:p>
            <a:r>
              <a:rPr lang="en-GB" sz="800" dirty="0">
                <a:solidFill>
                  <a:schemeClr val="tx1"/>
                </a:solidFill>
              </a:rPr>
              <a:t>Manchester residents &amp;/or Manchester GP patients.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F30AEC0-DCD7-42BF-AB49-CC1653DE157A}"/>
              </a:ext>
            </a:extLst>
          </p:cNvPr>
          <p:cNvCxnSpPr>
            <a:cxnSpLocks/>
          </p:cNvCxnSpPr>
          <p:nvPr/>
        </p:nvCxnSpPr>
        <p:spPr>
          <a:xfrm>
            <a:off x="6742454" y="5030082"/>
            <a:ext cx="0" cy="180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4CAF1B8-5744-4853-A6F0-0E191B439B4D}"/>
              </a:ext>
            </a:extLst>
          </p:cNvPr>
          <p:cNvCxnSpPr/>
          <p:nvPr/>
        </p:nvCxnSpPr>
        <p:spPr>
          <a:xfrm>
            <a:off x="6730897" y="5767076"/>
            <a:ext cx="0" cy="180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42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415" y="256041"/>
            <a:ext cx="1944216" cy="4541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50" b="1" u="sng" dirty="0">
                <a:solidFill>
                  <a:sysClr val="windowText" lastClr="000000"/>
                </a:solidFill>
              </a:rPr>
              <a:t>North Manchester GP</a:t>
            </a:r>
          </a:p>
          <a:p>
            <a:r>
              <a:rPr lang="en-GB" sz="800" dirty="0">
                <a:solidFill>
                  <a:schemeClr val="tx1"/>
                </a:solidFill>
              </a:rPr>
              <a:t>Avenue Medical</a:t>
            </a:r>
          </a:p>
          <a:p>
            <a:r>
              <a:rPr lang="en-GB" sz="800" dirty="0">
                <a:solidFill>
                  <a:schemeClr val="tx1"/>
                </a:solidFill>
              </a:rPr>
              <a:t>Beacon Medical</a:t>
            </a:r>
          </a:p>
          <a:p>
            <a:r>
              <a:rPr lang="en-GB" sz="800" dirty="0">
                <a:solidFill>
                  <a:schemeClr val="tx1"/>
                </a:solidFill>
              </a:rPr>
              <a:t>Brookdale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Charlestown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Cheetham</a:t>
            </a:r>
            <a:r>
              <a:rPr lang="en-GB" sz="800" dirty="0">
                <a:solidFill>
                  <a:schemeClr val="tx1"/>
                </a:solidFill>
              </a:rPr>
              <a:t>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City Health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Clayton Health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Collegiate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Conran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Cornerstones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Dam Head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Dr </a:t>
            </a:r>
            <a:r>
              <a:rPr lang="en-GB" sz="800" dirty="0" err="1">
                <a:solidFill>
                  <a:schemeClr val="tx1"/>
                </a:solidFill>
              </a:rPr>
              <a:t>Mazhari</a:t>
            </a:r>
            <a:r>
              <a:rPr lang="en-GB" sz="800" dirty="0">
                <a:solidFill>
                  <a:schemeClr val="tx1"/>
                </a:solidFill>
              </a:rPr>
              <a:t> &amp; Partners</a:t>
            </a:r>
          </a:p>
          <a:p>
            <a:r>
              <a:rPr lang="en-GB" sz="800" dirty="0">
                <a:solidFill>
                  <a:schemeClr val="tx1"/>
                </a:solidFill>
              </a:rPr>
              <a:t>Dr </a:t>
            </a:r>
            <a:r>
              <a:rPr lang="en-GB" sz="800" dirty="0" err="1">
                <a:solidFill>
                  <a:schemeClr val="tx1"/>
                </a:solidFill>
              </a:rPr>
              <a:t>Mokashi</a:t>
            </a:r>
            <a:r>
              <a:rPr lang="en-GB" sz="800" dirty="0">
                <a:solidFill>
                  <a:schemeClr val="tx1"/>
                </a:solidFill>
              </a:rPr>
              <a:t> &amp; Partners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Droylsden</a:t>
            </a:r>
            <a:r>
              <a:rPr lang="en-GB" sz="800" dirty="0">
                <a:solidFill>
                  <a:schemeClr val="tx1"/>
                </a:solidFill>
              </a:rPr>
              <a:t> Road Practice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Eastlands</a:t>
            </a:r>
            <a:r>
              <a:rPr lang="en-GB" sz="800" dirty="0">
                <a:solidFill>
                  <a:schemeClr val="tx1"/>
                </a:solidFill>
              </a:rPr>
              <a:t> Medical Centre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Fernclough</a:t>
            </a:r>
            <a:r>
              <a:rPr lang="en-GB" sz="800" dirty="0">
                <a:solidFill>
                  <a:schemeClr val="tx1"/>
                </a:solidFill>
              </a:rPr>
              <a:t>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Five Oaks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Florence House Surgery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Hazeldene</a:t>
            </a:r>
            <a:r>
              <a:rPr lang="en-GB" sz="800" dirty="0">
                <a:solidFill>
                  <a:schemeClr val="tx1"/>
                </a:solidFill>
              </a:rPr>
              <a:t>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Jolly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Lime Square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Neville Family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New Islington</a:t>
            </a:r>
          </a:p>
          <a:p>
            <a:r>
              <a:rPr lang="en-GB" sz="800" dirty="0">
                <a:solidFill>
                  <a:schemeClr val="tx1"/>
                </a:solidFill>
              </a:rPr>
              <a:t>Newton Health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Park View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Queens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Simpson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Singh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St George’s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Urban Village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Valentine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Victoria Mill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Wellfield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Whitley Road Medical Centre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Willowbank</a:t>
            </a:r>
            <a:r>
              <a:rPr lang="en-GB" sz="800" dirty="0">
                <a:solidFill>
                  <a:schemeClr val="tx1"/>
                </a:solidFill>
              </a:rPr>
              <a:t> Surgery</a:t>
            </a:r>
          </a:p>
        </p:txBody>
      </p:sp>
      <p:pic>
        <p:nvPicPr>
          <p:cNvPr id="3" name="dnn_dnnLOGO_imgLogo" descr="Manchester Local Care Organisation">
            <a:hlinkClick r:id="rId2" tooltip="&quot;Manchester Local Care Organisation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43" y="188640"/>
            <a:ext cx="2286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411760" y="198143"/>
            <a:ext cx="1944216" cy="4373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ysClr val="windowText" lastClr="000000"/>
                </a:solidFill>
              </a:rPr>
              <a:t>Central Manchester GP</a:t>
            </a:r>
          </a:p>
          <a:p>
            <a:r>
              <a:rPr lang="en-GB" sz="800" dirty="0">
                <a:solidFill>
                  <a:schemeClr val="tx1"/>
                </a:solidFill>
              </a:rPr>
              <a:t>Ailsa Craig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Arch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Ashcroft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Ashville Surgery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Chorlton</a:t>
            </a:r>
            <a:r>
              <a:rPr lang="en-GB" sz="800" dirty="0">
                <a:solidFill>
                  <a:schemeClr val="tx1"/>
                </a:solidFill>
              </a:rPr>
              <a:t> Family Practice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Corkland</a:t>
            </a:r>
            <a:r>
              <a:rPr lang="en-GB" sz="800" dirty="0">
                <a:solidFill>
                  <a:schemeClr val="tx1"/>
                </a:solidFill>
              </a:rPr>
              <a:t> Road Medical Practice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Cornbrook</a:t>
            </a:r>
            <a:r>
              <a:rPr lang="en-GB" sz="800" dirty="0">
                <a:solidFill>
                  <a:schemeClr val="tx1"/>
                </a:solidFill>
              </a:rPr>
              <a:t> Medical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Dickenson Road Medical 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Fallowfield</a:t>
            </a:r>
            <a:r>
              <a:rPr lang="en-GB" sz="800" dirty="0">
                <a:solidFill>
                  <a:schemeClr val="tx1"/>
                </a:solidFill>
              </a:rPr>
              <a:t>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Gorton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Hawthorn Medical Centre</a:t>
            </a:r>
          </a:p>
          <a:p>
            <a:r>
              <a:rPr lang="en-GB" sz="800" dirty="0" err="1">
                <a:solidFill>
                  <a:schemeClr val="tx1"/>
                </a:solidFill>
              </a:rPr>
              <a:t>Levenshulme</a:t>
            </a:r>
            <a:r>
              <a:rPr lang="en-GB" sz="800" dirty="0">
                <a:solidFill>
                  <a:schemeClr val="tx1"/>
                </a:solidFill>
              </a:rPr>
              <a:t> Health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Longsight Health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Manchester Medical</a:t>
            </a:r>
          </a:p>
          <a:p>
            <a:r>
              <a:rPr lang="en-GB" sz="800" dirty="0">
                <a:solidFill>
                  <a:schemeClr val="tx1"/>
                </a:solidFill>
              </a:rPr>
              <a:t>Mount Road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New Bank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Parkside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Princess Road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Robert Derbyshire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Surrey Lodge Group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Alexandra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Docs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Range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</a:t>
            </a:r>
            <a:r>
              <a:rPr lang="en-GB" sz="800" dirty="0" err="1">
                <a:solidFill>
                  <a:schemeClr val="tx1"/>
                </a:solidFill>
              </a:rPr>
              <a:t>Vallance</a:t>
            </a:r>
            <a:r>
              <a:rPr lang="en-GB" sz="800" dirty="0">
                <a:solidFill>
                  <a:schemeClr val="tx1"/>
                </a:solidFill>
              </a:rPr>
              <a:t>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</a:t>
            </a:r>
            <a:r>
              <a:rPr lang="en-GB" sz="800" dirty="0" err="1">
                <a:solidFill>
                  <a:schemeClr val="tx1"/>
                </a:solidFill>
              </a:rPr>
              <a:t>Whitswood</a:t>
            </a:r>
            <a:r>
              <a:rPr lang="en-GB" sz="800" dirty="0">
                <a:solidFill>
                  <a:schemeClr val="tx1"/>
                </a:solidFill>
              </a:rPr>
              <a:t> Practice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Wilbraham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West Gorton Medical Centre</a:t>
            </a:r>
          </a:p>
          <a:p>
            <a:r>
              <a:rPr lang="en-GB" sz="800" dirty="0">
                <a:solidFill>
                  <a:schemeClr val="tx1"/>
                </a:solidFill>
              </a:rPr>
              <a:t>West Point Surgery</a:t>
            </a:r>
          </a:p>
          <a:p>
            <a:r>
              <a:rPr lang="en-GB" sz="800" dirty="0">
                <a:solidFill>
                  <a:schemeClr val="tx1"/>
                </a:solidFill>
              </a:rPr>
              <a:t>Wilmslow Road Medical</a:t>
            </a:r>
          </a:p>
          <a:p>
            <a:endParaRPr lang="en-GB" sz="800" dirty="0">
              <a:solidFill>
                <a:sysClr val="windowText" lastClr="000000"/>
              </a:solidFill>
            </a:endParaRPr>
          </a:p>
          <a:p>
            <a:endParaRPr lang="en-GB" sz="1200" dirty="0">
              <a:solidFill>
                <a:sysClr val="windowText" lastClr="000000"/>
              </a:solidFill>
            </a:endParaRPr>
          </a:p>
          <a:p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3656" y="231984"/>
            <a:ext cx="1944216" cy="3734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ysClr val="windowText" lastClr="000000"/>
                </a:solidFill>
              </a:rPr>
              <a:t>South Manchester GP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Al-Shifa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Barlow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Benchill</a:t>
            </a:r>
            <a:r>
              <a:rPr lang="en-GB" sz="800" dirty="0">
                <a:solidFill>
                  <a:sysClr val="windowText" lastClr="000000"/>
                </a:solidFill>
              </a:rPr>
              <a:t> Medical Practice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Bodey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Borchardt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Bowland</a:t>
            </a:r>
            <a:r>
              <a:rPr lang="en-GB" sz="800" dirty="0">
                <a:solidFill>
                  <a:sysClr val="windowText" lastClr="000000"/>
                </a:solidFill>
              </a:rPr>
              <a:t> Road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Brooklands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Burnage Health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Cornishway</a:t>
            </a:r>
            <a:r>
              <a:rPr lang="en-GB" sz="800" dirty="0">
                <a:solidFill>
                  <a:sysClr val="windowText" lastClr="000000"/>
                </a:solidFill>
              </a:rPr>
              <a:t> Medical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David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Didsbury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Forum Health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Kingsway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Ladybarn</a:t>
            </a:r>
            <a:r>
              <a:rPr lang="en-GB" sz="800" dirty="0">
                <a:solidFill>
                  <a:sysClr val="windowText" lastClr="000000"/>
                </a:solidFill>
              </a:rPr>
              <a:t> Group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Maples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Mauldeth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Merseybank</a:t>
            </a:r>
            <a:r>
              <a:rPr lang="en-GB" sz="800" dirty="0">
                <a:solidFill>
                  <a:sysClr val="windowText" lastClr="000000"/>
                </a:solidFill>
              </a:rPr>
              <a:t> Surgery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Northenden</a:t>
            </a:r>
            <a:r>
              <a:rPr lang="en-GB" sz="800" dirty="0">
                <a:solidFill>
                  <a:sysClr val="windowText" lastClr="000000"/>
                </a:solidFill>
              </a:rPr>
              <a:t> Group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Northern Moor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Park Medical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Peel Hall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R&amp;K Medical Practice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Tregenna</a:t>
            </a:r>
            <a:r>
              <a:rPr lang="en-GB" sz="800" dirty="0">
                <a:solidFill>
                  <a:sysClr val="windowText" lastClr="000000"/>
                </a:solidFill>
              </a:rPr>
              <a:t> Medical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Woodlands Medical Centre</a:t>
            </a:r>
          </a:p>
          <a:p>
            <a:endParaRPr lang="en-GB" sz="800" dirty="0">
              <a:solidFill>
                <a:sysClr val="windowText" lastClr="000000"/>
              </a:solidFill>
            </a:endParaRPr>
          </a:p>
          <a:p>
            <a:endParaRPr lang="en-GB" sz="800" dirty="0">
              <a:solidFill>
                <a:sysClr val="windowText" lastClr="000000"/>
              </a:solidFill>
            </a:endParaRPr>
          </a:p>
          <a:p>
            <a:endParaRPr lang="en-GB" sz="800" dirty="0">
              <a:solidFill>
                <a:sysClr val="windowText" lastClr="000000"/>
              </a:solidFill>
            </a:endParaRPr>
          </a:p>
          <a:p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9752" y="3996925"/>
            <a:ext cx="5065085" cy="24564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ysClr val="windowText" lastClr="000000"/>
                </a:solidFill>
              </a:rPr>
              <a:t>MCR General Enquiries Only </a:t>
            </a:r>
            <a:r>
              <a:rPr lang="en-GB" sz="1100" dirty="0">
                <a:solidFill>
                  <a:sysClr val="windowText" lastClr="000000"/>
                </a:solidFill>
              </a:rPr>
              <a:t>(do not refer patients via the below)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 Crisis Response – 0161 667 3292 / 07816 064 131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Central Crisis Response – </a:t>
            </a:r>
            <a:r>
              <a:rPr lang="en-GB" sz="800" dirty="0">
                <a:solidFill>
                  <a:schemeClr val="tx1"/>
                </a:solidFill>
              </a:rPr>
              <a:t>0161 529 6220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South Crisis Response – 07971 061 264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 Community IV – </a:t>
            </a:r>
            <a:r>
              <a:rPr lang="en-GB" sz="800" dirty="0">
                <a:solidFill>
                  <a:schemeClr val="tx1"/>
                </a:solidFill>
              </a:rPr>
              <a:t>07816 142 396</a:t>
            </a:r>
            <a:endParaRPr lang="en-GB" sz="800" dirty="0">
              <a:solidFill>
                <a:sysClr val="windowText" lastClr="000000"/>
              </a:solidFill>
            </a:endParaRPr>
          </a:p>
          <a:p>
            <a:r>
              <a:rPr lang="en-GB" sz="800" dirty="0">
                <a:solidFill>
                  <a:sysClr val="windowText" lastClr="000000"/>
                </a:solidFill>
              </a:rPr>
              <a:t>Central Community IV – </a:t>
            </a:r>
            <a:r>
              <a:rPr lang="en-GB" sz="800" dirty="0">
                <a:solidFill>
                  <a:schemeClr val="tx1"/>
                </a:solidFill>
              </a:rPr>
              <a:t>07794 006 193</a:t>
            </a:r>
            <a:endParaRPr lang="en-GB" sz="800" dirty="0">
              <a:solidFill>
                <a:sysClr val="windowText" lastClr="000000"/>
              </a:solidFill>
            </a:endParaRPr>
          </a:p>
          <a:p>
            <a:r>
              <a:rPr lang="en-GB" sz="800" dirty="0">
                <a:solidFill>
                  <a:sysClr val="windowText" lastClr="000000"/>
                </a:solidFill>
              </a:rPr>
              <a:t>South/Trafford Community IV – 07866 141 966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Care Navigators – </a:t>
            </a:r>
            <a:r>
              <a:rPr lang="en-GB" sz="800" dirty="0">
                <a:solidFill>
                  <a:sysClr val="windowText" lastClr="000000"/>
                </a:solidFill>
                <a:hlinkClick r:id="rId4"/>
              </a:rPr>
              <a:t>mft.carenavigators@mft.nhs.uk</a:t>
            </a:r>
            <a:endParaRPr lang="en-GB" sz="800" dirty="0">
              <a:solidFill>
                <a:sysClr val="windowText" lastClr="000000"/>
              </a:solidFill>
            </a:endParaRP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 D2A Pathway 1 – </a:t>
            </a:r>
            <a:r>
              <a:rPr lang="en-GB" sz="800" u="sng" dirty="0">
                <a:solidFill>
                  <a:schemeClr val="tx1"/>
                </a:solidFill>
                <a:hlinkClick r:id="rId5"/>
              </a:rPr>
              <a:t>mft.span@nhs.net</a:t>
            </a:r>
            <a:r>
              <a:rPr lang="en-GB" sz="800" u="sng" dirty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ysClr val="windowText" lastClr="000000"/>
                </a:solidFill>
              </a:rPr>
              <a:t>0161 667 3292 / 07773 644 831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Central D2A Pathway 1 – </a:t>
            </a:r>
            <a:r>
              <a:rPr lang="en-GB" sz="800" dirty="0">
                <a:solidFill>
                  <a:sysClr val="windowText" lastClr="000000"/>
                </a:solidFill>
                <a:hlinkClick r:id="rId6"/>
              </a:rPr>
              <a:t>mft.discharge2assessmri@nhs.net</a:t>
            </a:r>
            <a:r>
              <a:rPr lang="en-GB" sz="800" dirty="0">
                <a:solidFill>
                  <a:sysClr val="windowText" lastClr="000000"/>
                </a:solidFill>
              </a:rPr>
              <a:t>, 07970 268 664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South D2A Pathway 1 – </a:t>
            </a:r>
            <a:r>
              <a:rPr lang="en-GB" sz="800" dirty="0">
                <a:solidFill>
                  <a:sysClr val="windowText" lastClr="000000"/>
                </a:solidFill>
                <a:hlinkClick r:id="rId7"/>
              </a:rPr>
              <a:t>mft.discharge2assesssouth@nhs.net</a:t>
            </a:r>
            <a:r>
              <a:rPr lang="en-GB" sz="800" dirty="0">
                <a:solidFill>
                  <a:sysClr val="windowText" lastClr="000000"/>
                </a:solidFill>
              </a:rPr>
              <a:t>, 07971 061 306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South D2A </a:t>
            </a:r>
            <a:r>
              <a:rPr lang="en-GB" sz="800" dirty="0" err="1">
                <a:solidFill>
                  <a:sysClr val="windowText" lastClr="000000"/>
                </a:solidFill>
              </a:rPr>
              <a:t>HomePathway</a:t>
            </a:r>
            <a:r>
              <a:rPr lang="en-GB" sz="800" dirty="0">
                <a:solidFill>
                  <a:sysClr val="windowText" lastClr="000000"/>
                </a:solidFill>
              </a:rPr>
              <a:t> – </a:t>
            </a:r>
            <a:r>
              <a:rPr lang="en-GB" sz="800" dirty="0">
                <a:solidFill>
                  <a:sysClr val="windowText" lastClr="000000"/>
                </a:solidFill>
                <a:hlinkClick r:id="rId8"/>
              </a:rPr>
              <a:t>mft-south-ict-home@nhs.net</a:t>
            </a:r>
            <a:r>
              <a:rPr lang="en-GB" sz="800" dirty="0">
                <a:solidFill>
                  <a:sysClr val="windowText" lastClr="000000"/>
                </a:solidFill>
              </a:rPr>
              <a:t> , 0161 549 6173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 D2A Pathway 2 (Crumpsall Vale) – </a:t>
            </a:r>
            <a:r>
              <a:rPr lang="en-GB" sz="800" dirty="0">
                <a:solidFill>
                  <a:sysClr val="windowText" lastClr="000000"/>
                </a:solidFill>
                <a:hlinkClick r:id="rId9"/>
              </a:rPr>
              <a:t>mft.crumpsallvale@nhs.net</a:t>
            </a:r>
            <a:r>
              <a:rPr lang="en-GB" sz="800" dirty="0">
                <a:solidFill>
                  <a:sysClr val="windowText" lastClr="000000"/>
                </a:solidFill>
              </a:rPr>
              <a:t> 0161 625 8162 (Orange Bay) 0161 625 8164 (admin) / 07976071241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Central D2A Pathway 2 (Gorton Parks) – </a:t>
            </a:r>
            <a:r>
              <a:rPr lang="en-GB" sz="800" dirty="0">
                <a:solidFill>
                  <a:sysClr val="windowText" lastClr="000000"/>
                </a:solidFill>
                <a:hlinkClick r:id="rId10"/>
              </a:rPr>
              <a:t>mft.central.intermediate.care@nhs.net</a:t>
            </a:r>
            <a:r>
              <a:rPr lang="en-GB" sz="800" dirty="0">
                <a:solidFill>
                  <a:sysClr val="windowText" lastClr="000000"/>
                </a:solidFill>
              </a:rPr>
              <a:t>, 0161 230 3010 / 07813 458 689 (M-F) / 07812 404 426 (weekends)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South D2A Pathway 2 (Buccleuch Lodge) – </a:t>
            </a:r>
            <a:r>
              <a:rPr lang="en-GB" sz="800" dirty="0">
                <a:solidFill>
                  <a:sysClr val="windowText" lastClr="000000"/>
                </a:solidFill>
                <a:hlinkClick r:id="rId11"/>
              </a:rPr>
              <a:t>mft.south-intermediate-care@nhs.net</a:t>
            </a:r>
            <a:r>
              <a:rPr lang="en-GB" sz="800" dirty="0">
                <a:solidFill>
                  <a:sysClr val="windowText" lastClr="000000"/>
                </a:solidFill>
              </a:rPr>
              <a:t>, 0161 217 3943 / 07779 334 531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Manchester Control Room (D2A Pathway 1 and 2) – </a:t>
            </a:r>
            <a:r>
              <a:rPr lang="en-GB" sz="800" dirty="0">
                <a:solidFill>
                  <a:sysClr val="windowText" lastClr="000000"/>
                </a:solidFill>
                <a:hlinkClick r:id="rId12"/>
              </a:rPr>
              <a:t>control.room@manchester.gov.uk</a:t>
            </a:r>
            <a:r>
              <a:rPr lang="en-GB" sz="800" dirty="0">
                <a:solidFill>
                  <a:sysClr val="windowText" lastClr="000000"/>
                </a:solidFill>
              </a:rPr>
              <a:t>, 0161 234 5629</a:t>
            </a:r>
            <a:endParaRPr lang="en-GB" sz="1200" dirty="0">
              <a:solidFill>
                <a:sysClr val="windowText" lastClr="000000"/>
              </a:solidFill>
            </a:endParaRPr>
          </a:p>
          <a:p>
            <a:r>
              <a:rPr lang="en-GB" sz="800" dirty="0">
                <a:solidFill>
                  <a:sysClr val="windowText" lastClr="000000"/>
                </a:solidFill>
              </a:rPr>
              <a:t>D2A Pathway 3 Control Room - </a:t>
            </a:r>
            <a:r>
              <a:rPr lang="en-US" sz="800" dirty="0">
                <a:solidFill>
                  <a:sysClr val="windowText" lastClr="000000"/>
                </a:solidFill>
                <a:hlinkClick r:id="rId13"/>
              </a:rPr>
              <a:t>mft.controlroompathway3@nhs.net</a:t>
            </a:r>
            <a:r>
              <a:rPr lang="en-US" sz="800" dirty="0">
                <a:solidFill>
                  <a:sysClr val="windowText" lastClr="000000"/>
                </a:solidFill>
              </a:rPr>
              <a:t> </a:t>
            </a:r>
            <a:endParaRPr lang="en-GB" sz="3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04837" y="1045890"/>
            <a:ext cx="1495818" cy="41789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50" b="1" u="sng" dirty="0">
                <a:solidFill>
                  <a:sysClr val="windowText" lastClr="000000"/>
                </a:solidFill>
              </a:rPr>
              <a:t>Trafford GP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Altrincham Medical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Barrington Medical Practice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Bodmin</a:t>
            </a:r>
            <a:r>
              <a:rPr lang="en-GB" sz="800" dirty="0">
                <a:solidFill>
                  <a:sysClr val="windowText" lastClr="000000"/>
                </a:solidFill>
              </a:rPr>
              <a:t> Road Health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Boundary House Med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Brooks Bar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Conway Road Medical Practice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Davyhulme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Delamere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Derbyshire Rd. South Surgery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Family Surgery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Firsway</a:t>
            </a:r>
            <a:r>
              <a:rPr lang="en-GB" sz="800" dirty="0">
                <a:solidFill>
                  <a:sysClr val="windowText" lastClr="000000"/>
                </a:solidFill>
              </a:rPr>
              <a:t> Health Centre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Flixton</a:t>
            </a:r>
            <a:r>
              <a:rPr lang="en-GB" sz="800" dirty="0">
                <a:solidFill>
                  <a:sysClr val="windowText" lastClr="000000"/>
                </a:solidFill>
              </a:rPr>
              <a:t> Road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Gloucester House Med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Gorse Hill Medical Centre       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Grove Medical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Limelight Health and Wellbeing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Lostock</a:t>
            </a:r>
            <a:r>
              <a:rPr lang="en-GB" sz="800" dirty="0">
                <a:solidFill>
                  <a:sysClr val="windowText" lastClr="000000"/>
                </a:solidFill>
              </a:rPr>
              <a:t>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 Trafford Group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Old Trafford Medical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Park Medical Practice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Partington</a:t>
            </a:r>
            <a:r>
              <a:rPr lang="en-GB" sz="800" dirty="0">
                <a:solidFill>
                  <a:sysClr val="windowText" lastClr="000000"/>
                </a:solidFill>
              </a:rPr>
              <a:t> Central Surgery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Partington</a:t>
            </a:r>
            <a:r>
              <a:rPr lang="en-GB" sz="800" dirty="0">
                <a:solidFill>
                  <a:sysClr val="windowText" lastClr="000000"/>
                </a:solidFill>
              </a:rPr>
              <a:t> Family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Primrose  Surgery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Riddings</a:t>
            </a:r>
            <a:r>
              <a:rPr lang="en-GB" sz="800" dirty="0">
                <a:solidFill>
                  <a:sysClr val="windowText" lastClr="000000"/>
                </a:solidFill>
              </a:rPr>
              <a:t> Family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Shay Lane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St. Johns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Timperley Health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Trafford Health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Urmston Group Practice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Village Surgery</a:t>
            </a:r>
          </a:p>
          <a:p>
            <a:r>
              <a:rPr lang="en-GB" sz="800" dirty="0" err="1">
                <a:solidFill>
                  <a:sysClr val="windowText" lastClr="000000"/>
                </a:solidFill>
              </a:rPr>
              <a:t>Washway</a:t>
            </a:r>
            <a:r>
              <a:rPr lang="en-GB" sz="800" dirty="0">
                <a:solidFill>
                  <a:sysClr val="windowText" lastClr="000000"/>
                </a:solidFill>
              </a:rPr>
              <a:t> Road Medical Centre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West Timperley Medical Centre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9415" y="4992152"/>
            <a:ext cx="1944216" cy="83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ysClr val="windowText" lastClr="000000"/>
                </a:solidFill>
              </a:rPr>
              <a:t>Manchester Residents</a:t>
            </a:r>
            <a:endParaRPr lang="en-GB" sz="800" dirty="0">
              <a:solidFill>
                <a:sysClr val="windowText" lastClr="000000"/>
              </a:solidFill>
            </a:endParaRPr>
          </a:p>
          <a:p>
            <a:r>
              <a:rPr lang="en-GB" sz="800" dirty="0">
                <a:solidFill>
                  <a:sysClr val="windowText" lastClr="000000"/>
                </a:solidFill>
              </a:rPr>
              <a:t>If you are unsure on a Service Users Local Authority there is a government website that tells you which local authority a post code belongs to:</a:t>
            </a:r>
          </a:p>
          <a:p>
            <a:r>
              <a:rPr lang="en-GB" sz="800" dirty="0">
                <a:solidFill>
                  <a:sysClr val="windowText" lastClr="000000"/>
                </a:solidFill>
                <a:hlinkClick r:id="rId14"/>
              </a:rPr>
              <a:t>http://www.gov.uk/find-local-council</a:t>
            </a:r>
            <a:endParaRPr lang="en-GB" sz="800" dirty="0">
              <a:solidFill>
                <a:sysClr val="windowText" lastClr="000000"/>
              </a:solidFill>
            </a:endParaRPr>
          </a:p>
          <a:p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415" y="6309319"/>
            <a:ext cx="7920977" cy="4927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ysClr val="windowText" lastClr="000000"/>
                </a:solidFill>
              </a:rPr>
              <a:t>Escalations</a:t>
            </a:r>
            <a:endParaRPr lang="en-GB" sz="1100" dirty="0">
              <a:solidFill>
                <a:sysClr val="windowText" lastClr="000000"/>
              </a:solidFill>
            </a:endParaRPr>
          </a:p>
          <a:p>
            <a:r>
              <a:rPr lang="en-GB" sz="800" dirty="0">
                <a:solidFill>
                  <a:sysClr val="windowText" lastClr="000000"/>
                </a:solidFill>
              </a:rPr>
              <a:t>North MCR Lead (Carol Kavanagh) – 07866 363 152	Central MCR Lead (Karen Thomas) – 07811 806 969	South MCR Lead (Diane Charnley) – 07341 733 799 </a:t>
            </a:r>
          </a:p>
          <a:p>
            <a:r>
              <a:rPr lang="en-GB" sz="800" dirty="0">
                <a:solidFill>
                  <a:sysClr val="windowText" lastClr="000000"/>
                </a:solidFill>
              </a:rPr>
              <a:t>Social Care Lead for Hospitals/MCR (Joe Kelly) – 07870 983 601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152746" y="6606888"/>
            <a:ext cx="883750" cy="195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V8.0 Dec 2022</a:t>
            </a:r>
          </a:p>
        </p:txBody>
      </p:sp>
    </p:spTree>
    <p:extLst>
      <p:ext uri="{BB962C8B-B14F-4D97-AF65-F5344CB8AC3E}">
        <p14:creationId xmlns:p14="http://schemas.microsoft.com/office/powerpoint/2010/main" val="29178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1433709217D4F87F71CAACD49F532" ma:contentTypeVersion="5" ma:contentTypeDescription="Create a new document." ma:contentTypeScope="" ma:versionID="d31f4f6b0897527a0baa870650a926f3">
  <xsd:schema xmlns:xsd="http://www.w3.org/2001/XMLSchema" xmlns:xs="http://www.w3.org/2001/XMLSchema" xmlns:p="http://schemas.microsoft.com/office/2006/metadata/properties" xmlns:ns2="688ef32f-177e-4410-9ff7-5ab767bea8e6" xmlns:ns3="59432374-73d3-4694-a83a-51dc4484728e" targetNamespace="http://schemas.microsoft.com/office/2006/metadata/properties" ma:root="true" ma:fieldsID="2170cf3989c188f4ebddbc1a58c97524" ns2:_="" ns3:_="">
    <xsd:import namespace="688ef32f-177e-4410-9ff7-5ab767bea8e6"/>
    <xsd:import namespace="59432374-73d3-4694-a83a-51dc44847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ef32f-177e-4410-9ff7-5ab767bea8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32374-73d3-4694-a83a-51dc44847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CA716E-7B6D-43C7-AA60-3D59926AFB91}"/>
</file>

<file path=customXml/itemProps2.xml><?xml version="1.0" encoding="utf-8"?>
<ds:datastoreItem xmlns:ds="http://schemas.openxmlformats.org/officeDocument/2006/customXml" ds:itemID="{D6D3E807-E12C-496E-994F-4E23762107C2}"/>
</file>

<file path=customXml/itemProps3.xml><?xml version="1.0" encoding="utf-8"?>
<ds:datastoreItem xmlns:ds="http://schemas.openxmlformats.org/officeDocument/2006/customXml" ds:itemID="{385835B1-0CEA-4A83-A8ED-6A23909BDEA7}"/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1612</Words>
  <Application>Microsoft Office PowerPoint</Application>
  <PresentationFormat>On-screen Show (4:3)</PresentationFormat>
  <Paragraphs>229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Channon Mike (R0A) Manchester University NHS FT</dc:creator>
  <cp:lastModifiedBy>Channon Mike (R0A) Manchester University NHS FT</cp:lastModifiedBy>
  <cp:revision>161</cp:revision>
  <cp:lastPrinted>2020-07-01T20:59:29Z</cp:lastPrinted>
  <dcterms:created xsi:type="dcterms:W3CDTF">2020-06-10T15:31:09Z</dcterms:created>
  <dcterms:modified xsi:type="dcterms:W3CDTF">2022-12-21T16:31:02Z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0x010100B2B1433709217D4F87F71CAACD49F532</vt:lpwstr>
  </property>
</Properties>
</file>