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5"/>
  </p:notesMasterIdLst>
  <p:sldIdLst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D1B799-FC67-5004-790D-EC5DF4FD6B3D}" v="40" dt="2023-09-12T08:20:04.102"/>
    <p1510:client id="{B7381AD8-6E1D-42EA-A667-1389ED88C5FD}" v="269" dt="2023-08-04T09:16:09.7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482CA-8335-40B9-A47D-28443025713A}" type="datetimeFigureOut">
              <a:t>9/20/2023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37BF8D-3011-4941-8739-AF8FD9B4E52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04AD2-9EEA-444F-9106-941B76687AC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7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E4861-1EFA-4405-BA33-A46F7CA270C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99016" y="1980000"/>
            <a:ext cx="11040000" cy="4352400"/>
          </a:xfrm>
        </p:spPr>
        <p:txBody>
          <a:bodyPr/>
          <a:lstStyle>
            <a:lvl3pPr indent="-360000"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273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7998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508885" y="5351228"/>
            <a:ext cx="2321780" cy="318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001" y="2777068"/>
            <a:ext cx="6679076" cy="2490533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800" baseline="0">
                <a:solidFill>
                  <a:srgbClr val="312783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023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72" r:id="rId4"/>
    <p:sldLayoutId id="2147483674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0000" y="0"/>
            <a:ext cx="11040000" cy="180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0000" y="1980000"/>
            <a:ext cx="110400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30240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rgbClr val="706F6F"/>
                </a:solidFill>
                <a:latin typeface="+mn-lt"/>
              </a:defRPr>
            </a:lvl1pPr>
          </a:lstStyle>
          <a:p>
            <a:fld id="{6C8E4861-1EFA-4405-BA33-A46F7CA270C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180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1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rgbClr val="312783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100"/>
        </a:spcAft>
        <a:buFontTx/>
        <a:buNone/>
        <a:defRPr sz="3600" kern="1200" baseline="0">
          <a:solidFill>
            <a:srgbClr val="005EB8"/>
          </a:solidFill>
          <a:latin typeface="Calibri" panose="020F0502020204030204" pitchFamily="34" charset="0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100"/>
        </a:spcAft>
        <a:buFont typeface="Arial" panose="020B0604020202020204" pitchFamily="34" charset="0"/>
        <a:buNone/>
        <a:defRPr sz="3600" kern="1200" baseline="0">
          <a:solidFill>
            <a:srgbClr val="706F6F"/>
          </a:solidFill>
          <a:latin typeface="Calibri" panose="020F0502020204030204" pitchFamily="34" charset="0"/>
          <a:ea typeface="+mn-ea"/>
          <a:cs typeface="+mn-cs"/>
        </a:defRPr>
      </a:lvl2pPr>
      <a:lvl3pPr marL="360000" indent="-360000" algn="l" defTabSz="914400" rtl="0" eaLnBrk="1" latinLnBrk="0" hangingPunct="1">
        <a:lnSpc>
          <a:spcPct val="100000"/>
        </a:lnSpc>
        <a:spcBef>
          <a:spcPts val="0"/>
        </a:spcBef>
        <a:spcAft>
          <a:spcPts val="1100"/>
        </a:spcAft>
        <a:buFont typeface="Arial" panose="020B0604020202020204" pitchFamily="34" charset="0"/>
        <a:buChar char="•"/>
        <a:defRPr sz="3600" kern="1200" baseline="0">
          <a:solidFill>
            <a:srgbClr val="706F6F"/>
          </a:solidFill>
          <a:latin typeface="Calibri" panose="020F0502020204030204" pitchFamily="34" charset="0"/>
          <a:ea typeface="+mn-ea"/>
          <a:cs typeface="+mn-cs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100"/>
        </a:spcAft>
        <a:buFontTx/>
        <a:buNone/>
        <a:defRPr sz="1600" kern="1200" baseline="0">
          <a:solidFill>
            <a:srgbClr val="706F6F"/>
          </a:solidFill>
          <a:latin typeface="Calibri" panose="020F0502020204030204" pitchFamily="34" charset="0"/>
          <a:ea typeface="+mn-ea"/>
          <a:cs typeface="+mn-cs"/>
        </a:defRPr>
      </a:lvl4pPr>
      <a:lvl5pPr marL="180000" indent="-180000" algn="l" defTabSz="914400" rtl="0" eaLnBrk="1" latinLnBrk="0" hangingPunct="1">
        <a:lnSpc>
          <a:spcPct val="100000"/>
        </a:lnSpc>
        <a:spcBef>
          <a:spcPts val="0"/>
        </a:spcBef>
        <a:spcAft>
          <a:spcPts val="1100"/>
        </a:spcAft>
        <a:buFont typeface="Arial" panose="020B0604020202020204" pitchFamily="34" charset="0"/>
        <a:buChar char="•"/>
        <a:defRPr sz="1600" kern="1200" baseline="0">
          <a:solidFill>
            <a:srgbClr val="706F6F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845" y="2035663"/>
            <a:ext cx="6358421" cy="2490533"/>
          </a:xfrm>
        </p:spPr>
        <p:txBody>
          <a:bodyPr/>
          <a:lstStyle/>
          <a:p>
            <a:r>
              <a:rPr lang="en-GB" b="1" dirty="0">
                <a:latin typeface="Calibri"/>
                <a:cs typeface="Calibri"/>
              </a:rPr>
              <a:t>Manchester City Council</a:t>
            </a:r>
            <a:br>
              <a:rPr lang="en-GB" dirty="0">
                <a:latin typeface="Calibri"/>
                <a:cs typeface="Calibri"/>
              </a:rPr>
            </a:br>
            <a:r>
              <a:rPr lang="en-GB" dirty="0">
                <a:latin typeface="Calibri"/>
                <a:cs typeface="Calibri"/>
              </a:rPr>
              <a:t>Crisis Clean</a:t>
            </a:r>
            <a:br>
              <a:rPr lang="en-GB" dirty="0">
                <a:cs typeface="Calibri"/>
              </a:rPr>
            </a:br>
            <a:br>
              <a:rPr lang="en-GB" dirty="0">
                <a:cs typeface="Calibri"/>
              </a:rPr>
            </a:br>
            <a:r>
              <a:rPr lang="en-GB" dirty="0">
                <a:latin typeface="Calibri"/>
                <a:cs typeface="Calibri"/>
              </a:rPr>
              <a:t>Adult Social Care</a:t>
            </a:r>
            <a:br>
              <a:rPr lang="en-GB" dirty="0">
                <a:cs typeface="Calibri"/>
              </a:rPr>
            </a:br>
            <a:endParaRPr lang="en-GB" sz="2800" i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8813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F3E57-306D-C32B-1ABB-B0C826FB1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2763" y="427012"/>
            <a:ext cx="5181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endParaRPr lang="en-GB" sz="1100" dirty="0">
              <a:cs typeface="Calibri" panose="020F0502020204030204"/>
            </a:endParaRPr>
          </a:p>
          <a:p>
            <a:pPr>
              <a:buNone/>
            </a:pPr>
            <a:r>
              <a:rPr lang="en-GB" sz="2000" b="1" dirty="0">
                <a:solidFill>
                  <a:srgbClr val="0070C0"/>
                </a:solidFill>
                <a:cs typeface="Calibri" panose="020F0502020204030204"/>
              </a:rPr>
              <a:t>Crisis Clean Service Criteria</a:t>
            </a:r>
            <a:endParaRPr lang="en-GB" sz="2000">
              <a:solidFill>
                <a:srgbClr val="0070C0"/>
              </a:solidFill>
              <a:cs typeface="Calibri" panose="020F0502020204030204"/>
            </a:endParaRPr>
          </a:p>
          <a:p>
            <a:pPr>
              <a:buNone/>
            </a:pPr>
            <a:r>
              <a:rPr lang="en-GB" sz="1800" dirty="0">
                <a:cs typeface="Calibri" panose="020F0502020204030204"/>
              </a:rPr>
              <a:t>In order to access the Crisis Clean Service citizens must meet the following criteria:</a:t>
            </a:r>
          </a:p>
          <a:p>
            <a:pPr>
              <a:buFont typeface="Arial"/>
              <a:buChar char="•"/>
            </a:pPr>
            <a:r>
              <a:rPr lang="en-GB" sz="1800" dirty="0">
                <a:cs typeface="Calibri" panose="020F0502020204030204"/>
              </a:rPr>
              <a:t>Must be over 18 years old</a:t>
            </a:r>
          </a:p>
          <a:p>
            <a:pPr>
              <a:buFont typeface="Arial"/>
              <a:buChar char="•"/>
            </a:pPr>
            <a:r>
              <a:rPr lang="en-GB" sz="1800" dirty="0">
                <a:cs typeface="Calibri" panose="020F0502020204030204"/>
              </a:rPr>
              <a:t>Must reside in the City of Manchester.  The service does not cover other Greater Manchester boroughs</a:t>
            </a:r>
          </a:p>
          <a:p>
            <a:pPr>
              <a:buFont typeface="Arial"/>
              <a:buChar char="•"/>
            </a:pPr>
            <a:r>
              <a:rPr lang="en-GB" sz="1800" dirty="0">
                <a:cs typeface="Calibri" panose="020F0502020204030204"/>
              </a:rPr>
              <a:t>Must be intending to reside in the property for at least a further 6 months at the time of the referral</a:t>
            </a:r>
          </a:p>
          <a:p>
            <a:pPr>
              <a:buFont typeface="Arial"/>
              <a:buChar char="•"/>
            </a:pPr>
            <a:r>
              <a:rPr lang="en-GB" sz="1800" dirty="0">
                <a:cs typeface="Calibri" panose="020F0502020204030204"/>
              </a:rPr>
              <a:t>Must be able to give consent or have an advocate or Power of Attorney who can give consent on their behalf </a:t>
            </a:r>
          </a:p>
          <a:p>
            <a:pPr>
              <a:buFont typeface="Arial"/>
              <a:buChar char="•"/>
            </a:pPr>
            <a:r>
              <a:rPr lang="en-GB" sz="1800" dirty="0">
                <a:cs typeface="Calibri" panose="020F0502020204030204"/>
              </a:rPr>
              <a:t>Access to a property needs to arranged prior to a crisis clean taking place, access arrangements are the responsibility of the referrer.</a:t>
            </a:r>
          </a:p>
          <a:p>
            <a:pPr marL="0" indent="0">
              <a:buNone/>
            </a:pPr>
            <a:endParaRPr lang="en-GB" sz="1600" dirty="0">
              <a:cs typeface="Calibri" panose="020F0502020204030204"/>
            </a:endParaRPr>
          </a:p>
          <a:p>
            <a:pPr marL="0" indent="0">
              <a:buNone/>
            </a:pPr>
            <a:endParaRPr lang="en-GB" sz="1100" dirty="0">
              <a:cs typeface="Calibri" panose="020F0502020204030204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074624-C880-4F64-E282-4D9E2A404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25541" y="612069"/>
            <a:ext cx="5181600" cy="369819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rgbClr val="0070C0"/>
                </a:solidFill>
                <a:cs typeface="Calibri" panose="020F0502020204030204"/>
              </a:rPr>
              <a:t>Crisis Clean Service Specification</a:t>
            </a:r>
            <a:endParaRPr lang="en-GB" sz="2000" dirty="0">
              <a:solidFill>
                <a:srgbClr val="0070C0"/>
              </a:solidFill>
              <a:cs typeface="Calibri" panose="020F0502020204030204"/>
            </a:endParaRPr>
          </a:p>
          <a:p>
            <a:pPr>
              <a:buNone/>
            </a:pPr>
            <a:r>
              <a:rPr lang="en-GB" sz="1800" dirty="0">
                <a:cs typeface="Calibri" panose="020F0502020204030204"/>
              </a:rPr>
              <a:t>This includes</a:t>
            </a:r>
            <a:endParaRPr lang="en-US" sz="1800">
              <a:cs typeface="Calibri" panose="020F0502020204030204"/>
            </a:endParaRPr>
          </a:p>
          <a:p>
            <a:pPr>
              <a:buFont typeface="Arial,Sans-Serif"/>
              <a:buChar char="•"/>
            </a:pPr>
            <a:r>
              <a:rPr lang="en-GB" sz="1800" dirty="0">
                <a:cs typeface="Calibri" panose="020F0502020204030204"/>
              </a:rPr>
              <a:t>Where an individual is at risk due to the environmental conditions they are living in</a:t>
            </a:r>
            <a:endParaRPr lang="en-US" sz="1800">
              <a:cs typeface="Calibri" panose="020F0502020204030204"/>
            </a:endParaRPr>
          </a:p>
          <a:p>
            <a:pPr>
              <a:buFont typeface="Arial,Sans-Serif"/>
              <a:buChar char="•"/>
            </a:pPr>
            <a:r>
              <a:rPr lang="en-GB" sz="1800" dirty="0">
                <a:cs typeface="Calibri" panose="020F0502020204030204"/>
              </a:rPr>
              <a:t>To enable a person to return home to a safe environment; from hospital, residential care or staying with family or friends.</a:t>
            </a:r>
            <a:endParaRPr lang="en-US" sz="1800">
              <a:cs typeface="Calibri" panose="020F0502020204030204"/>
            </a:endParaRPr>
          </a:p>
          <a:p>
            <a:pPr>
              <a:buFont typeface="Arial,Sans-Serif"/>
              <a:buChar char="•"/>
            </a:pPr>
            <a:r>
              <a:rPr lang="en-GB" sz="1800" dirty="0">
                <a:cs typeface="Calibri" panose="020F0502020204030204"/>
              </a:rPr>
              <a:t>When health and social care staff or other professionals are unable to go in to provide a service on health and safety grounds.</a:t>
            </a:r>
            <a:endParaRPr lang="en-US" sz="1800">
              <a:cs typeface="Calibri" panose="020F0502020204030204"/>
            </a:endParaRPr>
          </a:p>
          <a:p>
            <a:pPr>
              <a:buFont typeface="Arial,Sans-Serif"/>
              <a:buChar char="•"/>
            </a:pPr>
            <a:r>
              <a:rPr lang="en-GB" sz="1800" dirty="0">
                <a:cs typeface="Calibri" panose="020F0502020204030204"/>
              </a:rPr>
              <a:t>Where an individual’s tenancy is ‘at risk’ due to the environmental condition of the property.</a:t>
            </a:r>
            <a:endParaRPr lang="en-US" sz="1800">
              <a:cs typeface="Calibri" panose="020F0502020204030204"/>
            </a:endParaRPr>
          </a:p>
          <a:p>
            <a:pPr marL="0" indent="0">
              <a:buNone/>
            </a:pPr>
            <a:r>
              <a:rPr lang="en-GB" sz="1800" dirty="0">
                <a:cs typeface="Calibri" panose="020F0502020204030204"/>
              </a:rPr>
              <a:t> 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C90779-1B5D-B50E-0F08-D8F08C24A842}"/>
              </a:ext>
            </a:extLst>
          </p:cNvPr>
          <p:cNvSpPr txBox="1"/>
          <p:nvPr/>
        </p:nvSpPr>
        <p:spPr>
          <a:xfrm>
            <a:off x="612153" y="5728036"/>
            <a:ext cx="10973739" cy="10772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600" i="1" dirty="0">
                <a:cs typeface="Calibri"/>
              </a:rPr>
              <a:t>The service provides ‘</a:t>
            </a:r>
            <a:r>
              <a:rPr lang="en-GB" sz="1600" b="1" i="1" dirty="0">
                <a:cs typeface="Calibri"/>
              </a:rPr>
              <a:t>one off’</a:t>
            </a:r>
            <a:r>
              <a:rPr lang="en-GB" sz="1600" i="1" dirty="0">
                <a:cs typeface="Calibri"/>
              </a:rPr>
              <a:t> cleaning in domestic properties that do not meet acceptable health and safety standards. Referrers do need to consider what ongoing support someone may need in managing their hoarding behaviours. </a:t>
            </a:r>
            <a:r>
              <a:rPr lang="en-GB" sz="1600" dirty="0">
                <a:cs typeface="Calibri"/>
              </a:rPr>
              <a:t>Where a property is extremely cluttered due to a long period of hoarding, referrers need to consider if Crisis Clean is right service to support that citizen.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736EA-D21F-491A-B3DB-6CD5645CEB21}"/>
              </a:ext>
            </a:extLst>
          </p:cNvPr>
          <p:cNvSpPr txBox="1"/>
          <p:nvPr/>
        </p:nvSpPr>
        <p:spPr>
          <a:xfrm>
            <a:off x="6760028" y="244929"/>
            <a:ext cx="501287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i="1" dirty="0">
                <a:cs typeface="Calibri"/>
              </a:rPr>
              <a:t>Manchester City Council, Adult Social Care</a:t>
            </a:r>
            <a:endParaRPr lang="en-US" b="1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1B4204-68AB-3390-46B0-A3B2B5054267}"/>
              </a:ext>
            </a:extLst>
          </p:cNvPr>
          <p:cNvSpPr txBox="1"/>
          <p:nvPr/>
        </p:nvSpPr>
        <p:spPr>
          <a:xfrm>
            <a:off x="10521042" y="6482443"/>
            <a:ext cx="1518557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100" dirty="0">
                <a:solidFill>
                  <a:schemeClr val="bg2">
                    <a:lumMod val="75000"/>
                  </a:schemeClr>
                </a:solidFill>
                <a:cs typeface="Calibri"/>
              </a:rPr>
              <a:t>LH Sept 23 v3</a:t>
            </a:r>
            <a:endParaRPr lang="en-US" sz="11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FA23DA9-886D-677C-CAE4-FE2EDB6B5691}"/>
              </a:ext>
            </a:extLst>
          </p:cNvPr>
          <p:cNvSpPr txBox="1"/>
          <p:nvPr/>
        </p:nvSpPr>
        <p:spPr>
          <a:xfrm>
            <a:off x="5758543" y="4419601"/>
            <a:ext cx="6302828" cy="1189444"/>
          </a:xfrm>
          <a:prstGeom prst="rect">
            <a:avLst/>
          </a:prstGeom>
          <a:solidFill>
            <a:schemeClr val="bg2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dirty="0"/>
              <a:t>Individuals that do not have a health or social care need will not be suitable for a crisis clean. They should be discharged from hospital with support from Home from hospital VCSE offer, this can be followed up in the community.</a:t>
            </a:r>
          </a:p>
        </p:txBody>
      </p:sp>
    </p:spTree>
    <p:extLst>
      <p:ext uri="{BB962C8B-B14F-4D97-AF65-F5344CB8AC3E}">
        <p14:creationId xmlns:p14="http://schemas.microsoft.com/office/powerpoint/2010/main" val="3701543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LCO-PPT-Template-v3.potx" id="{6FB38FF0-A44D-4C92-A750-8A77E90397C9}" vid="{85E0D09C-1889-4BFF-B201-54DD70080AB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B1433709217D4F87F71CAACD49F532" ma:contentTypeVersion="5" ma:contentTypeDescription="Create a new document." ma:contentTypeScope="" ma:versionID="d31f4f6b0897527a0baa870650a926f3">
  <xsd:schema xmlns:xsd="http://www.w3.org/2001/XMLSchema" xmlns:xs="http://www.w3.org/2001/XMLSchema" xmlns:p="http://schemas.microsoft.com/office/2006/metadata/properties" xmlns:ns2="688ef32f-177e-4410-9ff7-5ab767bea8e6" xmlns:ns3="59432374-73d3-4694-a83a-51dc4484728e" targetNamespace="http://schemas.microsoft.com/office/2006/metadata/properties" ma:root="true" ma:fieldsID="2170cf3989c188f4ebddbc1a58c97524" ns2:_="" ns3:_="">
    <xsd:import namespace="688ef32f-177e-4410-9ff7-5ab767bea8e6"/>
    <xsd:import namespace="59432374-73d3-4694-a83a-51dc448472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8ef32f-177e-4410-9ff7-5ab767bea8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32374-73d3-4694-a83a-51dc4484728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F2D244-8E69-46E0-85BE-77AEE52E69F3}"/>
</file>

<file path=customXml/itemProps2.xml><?xml version="1.0" encoding="utf-8"?>
<ds:datastoreItem xmlns:ds="http://schemas.openxmlformats.org/officeDocument/2006/customXml" ds:itemID="{ED6A2AC7-9B82-4B9F-A751-EDDADEAB528C}"/>
</file>

<file path=customXml/itemProps3.xml><?xml version="1.0" encoding="utf-8"?>
<ds:datastoreItem xmlns:ds="http://schemas.openxmlformats.org/officeDocument/2006/customXml" ds:itemID="{7E290E5A-64E1-4B35-9E65-9A499AF29CC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331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Arial,Sans-Serif</vt:lpstr>
      <vt:lpstr>Calibri</vt:lpstr>
      <vt:lpstr>Calibri Light</vt:lpstr>
      <vt:lpstr>office theme</vt:lpstr>
      <vt:lpstr>Custom Design</vt:lpstr>
      <vt:lpstr>Manchester City Council Crisis Clean  Adult Social Care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Woodcock Joseph (R0A) Manchester University NHS FT</dc:creator>
  <cp:lastModifiedBy>Woodcock Joseph (R0A) Manchester University NHS FT</cp:lastModifiedBy>
  <cp:revision>163</cp:revision>
  <dcterms:created xsi:type="dcterms:W3CDTF">2023-08-04T07:26:04Z</dcterms:created>
  <dcterms:modified xsi:type="dcterms:W3CDTF">2023-09-20T13:28:55Z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0x010100B2B1433709217D4F87F71CAACD49F532</vt:lpwstr>
  </property>
</Properties>
</file>